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3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39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3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86" r:id="rId5"/>
    <p:sldMasterId id="2147483698" r:id="rId6"/>
    <p:sldMasterId id="2147483723" r:id="rId7"/>
  </p:sldMasterIdLst>
  <p:notesMasterIdLst>
    <p:notesMasterId r:id="rId66"/>
  </p:notesMasterIdLst>
  <p:sldIdLst>
    <p:sldId id="486" r:id="rId8"/>
    <p:sldId id="509" r:id="rId9"/>
    <p:sldId id="496" r:id="rId10"/>
    <p:sldId id="563" r:id="rId11"/>
    <p:sldId id="567" r:id="rId12"/>
    <p:sldId id="571" r:id="rId13"/>
    <p:sldId id="583" r:id="rId14"/>
    <p:sldId id="624" r:id="rId15"/>
    <p:sldId id="623" r:id="rId16"/>
    <p:sldId id="627" r:id="rId17"/>
    <p:sldId id="628" r:id="rId18"/>
    <p:sldId id="629" r:id="rId19"/>
    <p:sldId id="630" r:id="rId20"/>
    <p:sldId id="631" r:id="rId21"/>
    <p:sldId id="581" r:id="rId22"/>
    <p:sldId id="632" r:id="rId23"/>
    <p:sldId id="633" r:id="rId24"/>
    <p:sldId id="584" r:id="rId25"/>
    <p:sldId id="757" r:id="rId26"/>
    <p:sldId id="1041" r:id="rId27"/>
    <p:sldId id="1040" r:id="rId28"/>
    <p:sldId id="919" r:id="rId29"/>
    <p:sldId id="977" r:id="rId30"/>
    <p:sldId id="1046" r:id="rId31"/>
    <p:sldId id="920" r:id="rId32"/>
    <p:sldId id="921" r:id="rId33"/>
    <p:sldId id="1031" r:id="rId34"/>
    <p:sldId id="725" r:id="rId35"/>
    <p:sldId id="922" r:id="rId36"/>
    <p:sldId id="417" r:id="rId37"/>
    <p:sldId id="1032" r:id="rId38"/>
    <p:sldId id="1034" r:id="rId39"/>
    <p:sldId id="1035" r:id="rId40"/>
    <p:sldId id="1036" r:id="rId41"/>
    <p:sldId id="1037" r:id="rId42"/>
    <p:sldId id="1044" r:id="rId43"/>
    <p:sldId id="867" r:id="rId44"/>
    <p:sldId id="978" r:id="rId45"/>
    <p:sldId id="958" r:id="rId46"/>
    <p:sldId id="1047" r:id="rId47"/>
    <p:sldId id="979" r:id="rId48"/>
    <p:sldId id="980" r:id="rId49"/>
    <p:sldId id="879" r:id="rId50"/>
    <p:sldId id="1042" r:id="rId51"/>
    <p:sldId id="258" r:id="rId52"/>
    <p:sldId id="260" r:id="rId53"/>
    <p:sldId id="394" r:id="rId54"/>
    <p:sldId id="932" r:id="rId55"/>
    <p:sldId id="951" r:id="rId56"/>
    <p:sldId id="952" r:id="rId57"/>
    <p:sldId id="961" r:id="rId58"/>
    <p:sldId id="259" r:id="rId59"/>
    <p:sldId id="1039" r:id="rId60"/>
    <p:sldId id="557" r:id="rId61"/>
    <p:sldId id="552" r:id="rId62"/>
    <p:sldId id="558" r:id="rId63"/>
    <p:sldId id="1043" r:id="rId64"/>
    <p:sldId id="269" r:id="rId65"/>
  </p:sldIdLst>
  <p:sldSz cx="14630400" cy="8229600"/>
  <p:notesSz cx="10234613" cy="7102475"/>
  <p:embeddedFontLst>
    <p:embeddedFont>
      <p:font typeface="ＭＳ Ｐゴシック" panose="020B0600070205080204" pitchFamily="34" charset="-128"/>
      <p:regular r:id="rId67"/>
    </p:embeddedFont>
    <p:embeddedFont>
      <p:font typeface="Arial Narrow" panose="020B0606020202030204" pitchFamily="34" charset="0"/>
      <p:regular r:id="rId68"/>
      <p:bold r:id="rId69"/>
      <p:italic r:id="rId70"/>
      <p:boldItalic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Calibri Light" panose="020F0302020204030204" pitchFamily="34" charset="0"/>
      <p:regular r:id="rId76"/>
      <p:italic r:id="rId77"/>
    </p:embeddedFont>
    <p:embeddedFont>
      <p:font typeface="COHBVQ+Wingdings" panose="020B0604020202020204" charset="0"/>
      <p:regular r:id="rId78"/>
    </p:embeddedFont>
    <p:embeddedFont>
      <p:font typeface="Georgia" panose="02040502050405020303" pitchFamily="18" charset="0"/>
      <p:regular r:id="rId79"/>
      <p:bold r:id="rId80"/>
      <p:italic r:id="rId81"/>
      <p:boldItalic r:id="rId82"/>
    </p:embeddedFont>
    <p:embeddedFont>
      <p:font typeface="Verdana" panose="020B0604030504040204" pitchFamily="34" charset="0"/>
      <p:regular r:id="rId83"/>
      <p:bold r:id="rId84"/>
      <p:italic r:id="rId85"/>
      <p:boldItalic r:id="rId86"/>
    </p:embeddedFont>
    <p:embeddedFont>
      <p:font typeface="Vrinda" panose="020B0502040204020203" pitchFamily="34" charset="0"/>
      <p:regular r:id="rId87"/>
      <p:bold r:id="rId88"/>
    </p:embeddedFont>
  </p:embeddedFontLst>
  <p:custDataLst>
    <p:tags r:id="rId89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864" userDrawn="1">
          <p15:clr>
            <a:srgbClr val="A4A3A4"/>
          </p15:clr>
        </p15:guide>
        <p15:guide id="2" pos="201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shor Darda" initials="KD" lastIdx="2" clrIdx="0">
    <p:extLst>
      <p:ext uri="{19B8F6BF-5375-455C-9EA6-DF929625EA0E}">
        <p15:presenceInfo xmlns:p15="http://schemas.microsoft.com/office/powerpoint/2012/main" userId="S-1-5-21-725178613-1326554574-2309284540-56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660"/>
  </p:normalViewPr>
  <p:slideViewPr>
    <p:cSldViewPr>
      <p:cViewPr varScale="1">
        <p:scale>
          <a:sx n="56" d="100"/>
          <a:sy n="56" d="100"/>
        </p:scale>
        <p:origin x="82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0" d="100"/>
          <a:sy n="10" d="100"/>
        </p:scale>
        <p:origin x="-102" y="-26"/>
      </p:cViewPr>
      <p:guideLst>
        <p:guide orient="horz" pos="1864"/>
        <p:guide pos="201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font" Target="fonts/font2.fntdata"/><Relationship Id="rId84" Type="http://schemas.openxmlformats.org/officeDocument/2006/relationships/font" Target="fonts/font18.fntdata"/><Relationship Id="rId89" Type="http://schemas.openxmlformats.org/officeDocument/2006/relationships/tags" Target="tags/tag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Master" Target="slideMasters/slideMaster2.xml"/><Relationship Id="rId90" Type="http://schemas.openxmlformats.org/officeDocument/2006/relationships/commentAuthors" Target="commentAuthors.xml"/><Relationship Id="rId95" Type="http://schemas.microsoft.com/office/2016/11/relationships/changesInfo" Target="changesInfos/changesInfo1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font" Target="fonts/font3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font" Target="fonts/font6.fntdata"/><Relationship Id="rId80" Type="http://schemas.openxmlformats.org/officeDocument/2006/relationships/font" Target="fonts/font14.fntdata"/><Relationship Id="rId85" Type="http://schemas.openxmlformats.org/officeDocument/2006/relationships/font" Target="fonts/font19.fntdata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font" Target="fonts/font1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font" Target="fonts/font17.fntdata"/><Relationship Id="rId88" Type="http://schemas.openxmlformats.org/officeDocument/2006/relationships/font" Target="fonts/font22.fntdata"/><Relationship Id="rId9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font" Target="fonts/font15.fntdata"/><Relationship Id="rId86" Type="http://schemas.openxmlformats.org/officeDocument/2006/relationships/font" Target="fonts/font20.fntdata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font" Target="fonts/font10.fntdata"/><Relationship Id="rId7" Type="http://schemas.openxmlformats.org/officeDocument/2006/relationships/slideMaster" Target="slideMasters/slideMaster4.xml"/><Relationship Id="rId71" Type="http://schemas.openxmlformats.org/officeDocument/2006/relationships/font" Target="fonts/font5.fntdata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notesMaster" Target="notesMasters/notesMaster1.xml"/><Relationship Id="rId87" Type="http://schemas.openxmlformats.org/officeDocument/2006/relationships/font" Target="fonts/font21.fntdata"/><Relationship Id="rId61" Type="http://schemas.openxmlformats.org/officeDocument/2006/relationships/slide" Target="slides/slide54.xml"/><Relationship Id="rId82" Type="http://schemas.openxmlformats.org/officeDocument/2006/relationships/font" Target="fonts/font16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shor Darda" userId="b324bbd3-c2ac-49cf-9ee7-cad35a0b4b16" providerId="ADAL" clId="{185ED662-7807-47B4-BFD7-5E0AA841B0D0}"/>
    <pc:docChg chg="undo modSld sldOrd">
      <pc:chgData name="Kishor Darda" userId="b324bbd3-c2ac-49cf-9ee7-cad35a0b4b16" providerId="ADAL" clId="{185ED662-7807-47B4-BFD7-5E0AA841B0D0}" dt="2023-10-26T11:23:58.147" v="13" actId="1076"/>
      <pc:docMkLst>
        <pc:docMk/>
      </pc:docMkLst>
      <pc:sldChg chg="addSp modSp">
        <pc:chgData name="Kishor Darda" userId="b324bbd3-c2ac-49cf-9ee7-cad35a0b4b16" providerId="ADAL" clId="{185ED662-7807-47B4-BFD7-5E0AA841B0D0}" dt="2023-10-26T11:23:58.147" v="13" actId="1076"/>
        <pc:sldMkLst>
          <pc:docMk/>
          <pc:sldMk cId="2025913744" sldId="486"/>
        </pc:sldMkLst>
        <pc:picChg chg="add mod">
          <ac:chgData name="Kishor Darda" userId="b324bbd3-c2ac-49cf-9ee7-cad35a0b4b16" providerId="ADAL" clId="{185ED662-7807-47B4-BFD7-5E0AA841B0D0}" dt="2023-10-26T11:23:58.147" v="13" actId="1076"/>
          <ac:picMkLst>
            <pc:docMk/>
            <pc:sldMk cId="2025913744" sldId="486"/>
            <ac:picMk id="1026" creationId="{D6C7B796-FDCA-42E2-A481-AF3F2675EBCC}"/>
          </ac:picMkLst>
        </pc:picChg>
        <pc:picChg chg="mod">
          <ac:chgData name="Kishor Darda" userId="b324bbd3-c2ac-49cf-9ee7-cad35a0b4b16" providerId="ADAL" clId="{185ED662-7807-47B4-BFD7-5E0AA841B0D0}" dt="2023-10-26T11:23:40.597" v="10" actId="1076"/>
          <ac:picMkLst>
            <pc:docMk/>
            <pc:sldMk cId="2025913744" sldId="486"/>
            <ac:picMk id="3074" creationId="{00000000-0000-0000-0000-000000000000}"/>
          </ac:picMkLst>
        </pc:picChg>
      </pc:sldChg>
      <pc:sldChg chg="ord">
        <pc:chgData name="Kishor Darda" userId="b324bbd3-c2ac-49cf-9ee7-cad35a0b4b16" providerId="ADAL" clId="{185ED662-7807-47B4-BFD7-5E0AA841B0D0}" dt="2023-10-26T03:21:37.347" v="3"/>
        <pc:sldMkLst>
          <pc:docMk/>
          <pc:sldMk cId="1416860189" sldId="725"/>
        </pc:sldMkLst>
      </pc:sldChg>
      <pc:sldChg chg="modSp">
        <pc:chgData name="Kishor Darda" userId="b324bbd3-c2ac-49cf-9ee7-cad35a0b4b16" providerId="ADAL" clId="{185ED662-7807-47B4-BFD7-5E0AA841B0D0}" dt="2023-10-26T03:21:25.925" v="2" actId="20577"/>
        <pc:sldMkLst>
          <pc:docMk/>
          <pc:sldMk cId="1821749143" sldId="922"/>
        </pc:sldMkLst>
        <pc:spChg chg="mod">
          <ac:chgData name="Kishor Darda" userId="b324bbd3-c2ac-49cf-9ee7-cad35a0b4b16" providerId="ADAL" clId="{185ED662-7807-47B4-BFD7-5E0AA841B0D0}" dt="2023-10-26T03:21:25.925" v="2" actId="20577"/>
          <ac:spMkLst>
            <pc:docMk/>
            <pc:sldMk cId="1821749143" sldId="922"/>
            <ac:spMk id="5" creationId="{00000000-0000-0000-0000-000000000000}"/>
          </ac:spMkLst>
        </pc:spChg>
      </pc:sldChg>
      <pc:sldChg chg="modTransition">
        <pc:chgData name="Kishor Darda" userId="b324bbd3-c2ac-49cf-9ee7-cad35a0b4b16" providerId="ADAL" clId="{185ED662-7807-47B4-BFD7-5E0AA841B0D0}" dt="2023-10-26T03:21:11.716" v="1"/>
        <pc:sldMkLst>
          <pc:docMk/>
          <pc:sldMk cId="2016842271" sldId="977"/>
        </pc:sldMkLst>
      </pc:sldChg>
      <pc:sldChg chg="ord modTransition">
        <pc:chgData name="Kishor Darda" userId="b324bbd3-c2ac-49cf-9ee7-cad35a0b4b16" providerId="ADAL" clId="{185ED662-7807-47B4-BFD7-5E0AA841B0D0}" dt="2023-10-26T03:21:50.971" v="5"/>
        <pc:sldMkLst>
          <pc:docMk/>
          <pc:sldMk cId="1420640477" sldId="1031"/>
        </pc:sldMkLst>
      </pc:sldChg>
      <pc:sldChg chg="modTransition">
        <pc:chgData name="Kishor Darda" userId="b324bbd3-c2ac-49cf-9ee7-cad35a0b4b16" providerId="ADAL" clId="{185ED662-7807-47B4-BFD7-5E0AA841B0D0}" dt="2023-10-26T03:22:44.920" v="6"/>
        <pc:sldMkLst>
          <pc:docMk/>
          <pc:sldMk cId="1054856877" sldId="104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345\AppData\Local\Microsoft\Windows\INetCache\Content.Outlook\I11BCIOH\Book1%20(01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2734\AppData\Local\Microsoft\Windows\INetCache\Content.Outlook\48W0T365\Bending%20fatigue%20rope%20240921%20(00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garwareropes-my.sharepoint.com/personal/nshrivastava_garwarefibres_com/Documents/Neeraj/Technology%20Projects/X15%20High%20Bending%20fatigue%20Rope/X15%208%20strand%20rop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800" dirty="0"/>
              <a:t>EQUIVALENT CYCES AT 80% LOAD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1972101951617723E-2"/>
          <c:y val="0.12587051606123434"/>
          <c:w val="0.96281644285110846"/>
          <c:h val="0.78673918600357862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00B0F0">
                <a:alpha val="85000"/>
              </a:srgb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Pt>
            <c:idx val="4"/>
            <c:invertIfNegative val="0"/>
            <c:bubble3D val="0"/>
            <c:spPr>
              <a:solidFill>
                <a:schemeClr val="accent1">
                  <a:lumMod val="75000"/>
                  <a:alpha val="85000"/>
                </a:scheme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C2F-429B-A650-BB673FD9DD3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Sheet1!$B$8:$B$12</c:f>
              <c:strCache>
                <c:ptCount val="5"/>
                <c:pt idx="0">
                  <c:v>Tipto Eight</c:v>
                </c:pt>
                <c:pt idx="1">
                  <c:v>Eurofloat</c:v>
                </c:pt>
                <c:pt idx="2">
                  <c:v>Euroflex</c:v>
                </c:pt>
                <c:pt idx="3">
                  <c:v>Maxima</c:v>
                </c:pt>
                <c:pt idx="4">
                  <c:v>X2</c:v>
                </c:pt>
              </c:strCache>
            </c:strRef>
          </c:cat>
          <c:val>
            <c:numRef>
              <c:f>Sheet1!$D$8:$D$12</c:f>
              <c:numCache>
                <c:formatCode>General</c:formatCode>
                <c:ptCount val="5"/>
                <c:pt idx="0">
                  <c:v>113</c:v>
                </c:pt>
                <c:pt idx="1">
                  <c:v>168</c:v>
                </c:pt>
                <c:pt idx="2">
                  <c:v>888</c:v>
                </c:pt>
                <c:pt idx="3">
                  <c:v>1251</c:v>
                </c:pt>
                <c:pt idx="4">
                  <c:v>2430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D6-4EF9-BE73-9C699C1563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133374992"/>
        <c:axId val="133375384"/>
        <c:axId val="0"/>
      </c:bar3DChart>
      <c:catAx>
        <c:axId val="133374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375384"/>
        <c:crosses val="autoZero"/>
        <c:auto val="1"/>
        <c:lblAlgn val="ctr"/>
        <c:lblOffset val="100"/>
        <c:noMultiLvlLbl val="0"/>
      </c:catAx>
      <c:valAx>
        <c:axId val="1333753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3374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Cycles to failure (Abrasion Resistance)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'[Bending fatigue rope 240921 (002).xlsx]Sheet1'!$B$1</c:f>
              <c:strCache>
                <c:ptCount val="1"/>
                <c:pt idx="0">
                  <c:v>Abrasion outside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'[Bending fatigue rope 240921 (002).xlsx]Sheet1'!$A$2:$A$4</c:f>
              <c:strCache>
                <c:ptCount val="3"/>
                <c:pt idx="0">
                  <c:v>Maxima</c:v>
                </c:pt>
                <c:pt idx="1">
                  <c:v>X2</c:v>
                </c:pt>
                <c:pt idx="2">
                  <c:v>X-15</c:v>
                </c:pt>
              </c:strCache>
            </c:strRef>
          </c:cat>
          <c:val>
            <c:numRef>
              <c:f>'[Bending fatigue rope 240921 (002).xlsx]Sheet1'!$B$2:$B$4</c:f>
            </c:numRef>
          </c:val>
          <c:extLst>
            <c:ext xmlns:c16="http://schemas.microsoft.com/office/drawing/2014/chart" uri="{C3380CC4-5D6E-409C-BE32-E72D297353CC}">
              <c16:uniqueId val="{00000000-438B-4BB1-9162-0CA05890DC1D}"/>
            </c:ext>
          </c:extLst>
        </c:ser>
        <c:ser>
          <c:idx val="1"/>
          <c:order val="1"/>
          <c:tx>
            <c:strRef>
              <c:f>'[Bending fatigue rope 240921 (002).xlsx]Sheet1'!$C$1</c:f>
              <c:strCache>
                <c:ptCount val="1"/>
                <c:pt idx="0">
                  <c:v>Cycles to failure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trendline>
            <c:spPr>
              <a:ln w="15875" cap="rnd">
                <a:solidFill>
                  <a:schemeClr val="accent2"/>
                </a:solidFill>
              </a:ln>
              <a:effectLst/>
            </c:spPr>
            <c:trendlineType val="linear"/>
            <c:dispRSqr val="0"/>
            <c:dispEq val="0"/>
          </c:trendline>
          <c:cat>
            <c:strRef>
              <c:f>'[Bending fatigue rope 240921 (002).xlsx]Sheet1'!$A$2:$A$4</c:f>
              <c:strCache>
                <c:ptCount val="3"/>
                <c:pt idx="0">
                  <c:v>Maxima</c:v>
                </c:pt>
                <c:pt idx="1">
                  <c:v>X2</c:v>
                </c:pt>
                <c:pt idx="2">
                  <c:v>X-15</c:v>
                </c:pt>
              </c:strCache>
            </c:strRef>
          </c:cat>
          <c:val>
            <c:numRef>
              <c:f>'[Bending fatigue rope 240921 (002).xlsx]Sheet1'!$C$2:$C$4</c:f>
              <c:numCache>
                <c:formatCode>0%</c:formatCode>
                <c:ptCount val="3"/>
                <c:pt idx="0">
                  <c:v>1</c:v>
                </c:pt>
                <c:pt idx="1">
                  <c:v>1.4797297297297298</c:v>
                </c:pt>
                <c:pt idx="2">
                  <c:v>2.0385532591414943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8B-4BB1-9162-0CA05890DC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599627856"/>
        <c:axId val="599628184"/>
      </c:barChart>
      <c:catAx>
        <c:axId val="59962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9628184"/>
        <c:crosses val="autoZero"/>
        <c:auto val="1"/>
        <c:lblAlgn val="ctr"/>
        <c:lblOffset val="100"/>
        <c:noMultiLvlLbl val="0"/>
      </c:catAx>
      <c:valAx>
        <c:axId val="599628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962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IN"/>
              <a:t>% improvement in Bending fatigue resistance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'X-15 Bending Fatigue'!$L$84:$L$85</c:f>
              <c:strCache>
                <c:ptCount val="2"/>
                <c:pt idx="0">
                  <c:v>X2</c:v>
                </c:pt>
                <c:pt idx="1">
                  <c:v>X15</c:v>
                </c:pt>
              </c:strCache>
            </c:strRef>
          </c:cat>
          <c:val>
            <c:numRef>
              <c:f>'X-15 Bending Fatigue'!$M$84:$M$85</c:f>
              <c:numCache>
                <c:formatCode>General</c:formatCode>
                <c:ptCount val="2"/>
                <c:pt idx="0">
                  <c:v>100</c:v>
                </c:pt>
                <c:pt idx="1">
                  <c:v>215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E9-4B32-A792-16DCDE2D2E6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124138095"/>
        <c:axId val="1394029887"/>
      </c:barChart>
      <c:catAx>
        <c:axId val="1124138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4029887"/>
        <c:crosses val="autoZero"/>
        <c:auto val="1"/>
        <c:lblAlgn val="ctr"/>
        <c:lblOffset val="100"/>
        <c:noMultiLvlLbl val="0"/>
      </c:catAx>
      <c:valAx>
        <c:axId val="1394029887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1241380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66C22B-3B5C-4F44-B3DF-D5D5DDEB7570}" type="doc">
      <dgm:prSet loTypeId="urn:microsoft.com/office/officeart/2005/8/layout/hierarchy1" loCatId="hierarchy" qsTypeId="urn:microsoft.com/office/officeart/2005/8/quickstyle/3d2#1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699CA13D-7B1F-4D59-AC5D-BFA864F8F622}">
      <dgm:prSet phldrT="[Text]" custT="1"/>
      <dgm:spPr/>
      <dgm:t>
        <a:bodyPr/>
        <a:lstStyle/>
        <a:p>
          <a:r>
            <a:rPr lang="en-IN" sz="2400" dirty="0"/>
            <a:t>Polymer Materials used for rope making</a:t>
          </a:r>
          <a:endParaRPr lang="en-US" sz="2400" dirty="0"/>
        </a:p>
      </dgm:t>
    </dgm:pt>
    <dgm:pt modelId="{BF2B4D82-661F-4993-879F-D445FE954317}" type="parTrans" cxnId="{2C0740E6-EC60-4A4B-A662-CBD73C54E57E}">
      <dgm:prSet/>
      <dgm:spPr/>
      <dgm:t>
        <a:bodyPr/>
        <a:lstStyle/>
        <a:p>
          <a:endParaRPr lang="en-US" sz="2400"/>
        </a:p>
      </dgm:t>
    </dgm:pt>
    <dgm:pt modelId="{5866BA9F-A434-48E8-932E-D7ED59EBE310}" type="sibTrans" cxnId="{2C0740E6-EC60-4A4B-A662-CBD73C54E57E}">
      <dgm:prSet/>
      <dgm:spPr/>
      <dgm:t>
        <a:bodyPr/>
        <a:lstStyle/>
        <a:p>
          <a:endParaRPr lang="en-US" sz="2400"/>
        </a:p>
      </dgm:t>
    </dgm:pt>
    <dgm:pt modelId="{AC14C6C7-54CD-4440-8B80-B4FFFDD8875D}">
      <dgm:prSet phldrT="[Text]" custT="1"/>
      <dgm:spPr/>
      <dgm:t>
        <a:bodyPr/>
        <a:lstStyle/>
        <a:p>
          <a:r>
            <a:rPr lang="en-IN" sz="2400" dirty="0"/>
            <a:t>High Density Polyethylene [HDPE]</a:t>
          </a:r>
          <a:endParaRPr lang="en-US" sz="2400" dirty="0"/>
        </a:p>
      </dgm:t>
    </dgm:pt>
    <dgm:pt modelId="{3C211682-F00A-4B15-B0F6-F4AA80D4C882}" type="parTrans" cxnId="{F083148F-D7B0-400A-A21B-E55BC6EF60AB}">
      <dgm:prSet/>
      <dgm:spPr/>
      <dgm:t>
        <a:bodyPr/>
        <a:lstStyle/>
        <a:p>
          <a:endParaRPr lang="en-US" sz="2400" dirty="0"/>
        </a:p>
      </dgm:t>
    </dgm:pt>
    <dgm:pt modelId="{A695C3E8-429E-4132-9AB5-F72DA72DB490}" type="sibTrans" cxnId="{F083148F-D7B0-400A-A21B-E55BC6EF60AB}">
      <dgm:prSet/>
      <dgm:spPr/>
      <dgm:t>
        <a:bodyPr/>
        <a:lstStyle/>
        <a:p>
          <a:endParaRPr lang="en-US" sz="2400"/>
        </a:p>
      </dgm:t>
    </dgm:pt>
    <dgm:pt modelId="{C7544BBC-7E65-4E3D-B037-991390C26168}">
      <dgm:prSet phldrT="[Text]" custT="1"/>
      <dgm:spPr/>
      <dgm:t>
        <a:bodyPr/>
        <a:lstStyle/>
        <a:p>
          <a:r>
            <a:rPr lang="en-IN" sz="2400" dirty="0"/>
            <a:t>Polypropylene [PP]</a:t>
          </a:r>
          <a:endParaRPr lang="en-US" sz="2400" dirty="0"/>
        </a:p>
      </dgm:t>
    </dgm:pt>
    <dgm:pt modelId="{3BF2013C-F812-4913-89BC-170A1E8E48C6}" type="parTrans" cxnId="{0B1DFD5E-33DA-45F9-A1CC-CCCA9448119E}">
      <dgm:prSet/>
      <dgm:spPr/>
      <dgm:t>
        <a:bodyPr/>
        <a:lstStyle/>
        <a:p>
          <a:endParaRPr lang="en-US" sz="2400" dirty="0"/>
        </a:p>
      </dgm:t>
    </dgm:pt>
    <dgm:pt modelId="{1E6E245A-1826-4A2A-9ED4-5B44A9823755}" type="sibTrans" cxnId="{0B1DFD5E-33DA-45F9-A1CC-CCCA9448119E}">
      <dgm:prSet/>
      <dgm:spPr/>
      <dgm:t>
        <a:bodyPr/>
        <a:lstStyle/>
        <a:p>
          <a:endParaRPr lang="en-US" sz="2400"/>
        </a:p>
      </dgm:t>
    </dgm:pt>
    <dgm:pt modelId="{EC1A6061-F741-4762-A096-158A6D91FD0D}">
      <dgm:prSet phldrT="[Text]" custT="1"/>
      <dgm:spPr/>
      <dgm:t>
        <a:bodyPr/>
        <a:lstStyle/>
        <a:p>
          <a:r>
            <a:rPr lang="en-IN" sz="2400" dirty="0"/>
            <a:t>Polyester</a:t>
          </a:r>
          <a:endParaRPr lang="en-US" sz="2400" dirty="0"/>
        </a:p>
      </dgm:t>
    </dgm:pt>
    <dgm:pt modelId="{5602C356-C8F7-41EF-85DE-3A63BCF77B3C}" type="parTrans" cxnId="{0637318C-394E-486D-A69D-E96682D53003}">
      <dgm:prSet/>
      <dgm:spPr/>
      <dgm:t>
        <a:bodyPr/>
        <a:lstStyle/>
        <a:p>
          <a:endParaRPr lang="en-US" sz="2400" dirty="0"/>
        </a:p>
      </dgm:t>
    </dgm:pt>
    <dgm:pt modelId="{A427B4B1-F7E4-4E52-BBEF-5D76009477DB}" type="sibTrans" cxnId="{0637318C-394E-486D-A69D-E96682D53003}">
      <dgm:prSet/>
      <dgm:spPr/>
      <dgm:t>
        <a:bodyPr/>
        <a:lstStyle/>
        <a:p>
          <a:endParaRPr lang="en-US" sz="2400"/>
        </a:p>
      </dgm:t>
    </dgm:pt>
    <dgm:pt modelId="{9D10BCB9-235A-40D7-98F8-46283405E9D8}">
      <dgm:prSet custT="1"/>
      <dgm:spPr/>
      <dgm:t>
        <a:bodyPr/>
        <a:lstStyle/>
        <a:p>
          <a:r>
            <a:rPr lang="en-IN" sz="2400" dirty="0"/>
            <a:t>Nylon</a:t>
          </a:r>
          <a:endParaRPr lang="en-US" sz="2400" dirty="0"/>
        </a:p>
      </dgm:t>
    </dgm:pt>
    <dgm:pt modelId="{26511CFA-1D20-4D52-86BB-6D9C1BB4677B}" type="parTrans" cxnId="{B02F0C70-9BC6-4F4C-9D32-3FA7D40ED167}">
      <dgm:prSet/>
      <dgm:spPr/>
      <dgm:t>
        <a:bodyPr/>
        <a:lstStyle/>
        <a:p>
          <a:endParaRPr lang="en-US" sz="2400" dirty="0"/>
        </a:p>
      </dgm:t>
    </dgm:pt>
    <dgm:pt modelId="{DA84D5F0-F010-43B1-8EFA-AF9EBFCDDB8D}" type="sibTrans" cxnId="{B02F0C70-9BC6-4F4C-9D32-3FA7D40ED167}">
      <dgm:prSet/>
      <dgm:spPr/>
      <dgm:t>
        <a:bodyPr/>
        <a:lstStyle/>
        <a:p>
          <a:endParaRPr lang="en-US" sz="2400"/>
        </a:p>
      </dgm:t>
    </dgm:pt>
    <dgm:pt modelId="{25392037-B53B-4B69-813A-ADFC6C6A7B45}">
      <dgm:prSet custT="1"/>
      <dgm:spPr/>
      <dgm:t>
        <a:bodyPr/>
        <a:lstStyle/>
        <a:p>
          <a:r>
            <a:rPr lang="en-IN" sz="2400" dirty="0"/>
            <a:t>HMPE</a:t>
          </a:r>
          <a:endParaRPr lang="en-US" sz="2400" dirty="0"/>
        </a:p>
      </dgm:t>
    </dgm:pt>
    <dgm:pt modelId="{E8F80380-6632-4784-BFA6-D8CBA546CC8A}" type="parTrans" cxnId="{4E8ED5F8-AFAE-44F7-9ACA-CADA67E40C93}">
      <dgm:prSet/>
      <dgm:spPr/>
      <dgm:t>
        <a:bodyPr/>
        <a:lstStyle/>
        <a:p>
          <a:endParaRPr lang="en-US" sz="2400"/>
        </a:p>
      </dgm:t>
    </dgm:pt>
    <dgm:pt modelId="{B0371063-D47E-40C9-A6DF-043D2859306B}" type="sibTrans" cxnId="{4E8ED5F8-AFAE-44F7-9ACA-CADA67E40C93}">
      <dgm:prSet/>
      <dgm:spPr/>
      <dgm:t>
        <a:bodyPr/>
        <a:lstStyle/>
        <a:p>
          <a:endParaRPr lang="en-US" sz="2400"/>
        </a:p>
      </dgm:t>
    </dgm:pt>
    <dgm:pt modelId="{8F5B0489-B102-4E61-8223-BB914FF06988}">
      <dgm:prSet custT="1"/>
      <dgm:spPr/>
      <dgm:t>
        <a:bodyPr/>
        <a:lstStyle/>
        <a:p>
          <a:r>
            <a:rPr lang="en-IN" sz="2400" dirty="0"/>
            <a:t>Vectran</a:t>
          </a:r>
          <a:endParaRPr lang="en-US" sz="2400" dirty="0"/>
        </a:p>
      </dgm:t>
    </dgm:pt>
    <dgm:pt modelId="{6CC171E7-B8EE-47D9-8ABA-C4861FE0F860}" type="sibTrans" cxnId="{3DD8ADB2-E187-429F-A1A2-4F4BA2297685}">
      <dgm:prSet/>
      <dgm:spPr/>
      <dgm:t>
        <a:bodyPr/>
        <a:lstStyle/>
        <a:p>
          <a:endParaRPr lang="en-US" sz="2400"/>
        </a:p>
      </dgm:t>
    </dgm:pt>
    <dgm:pt modelId="{DD270C50-E839-4F87-BF21-79D1C59A8419}" type="parTrans" cxnId="{3DD8ADB2-E187-429F-A1A2-4F4BA2297685}">
      <dgm:prSet/>
      <dgm:spPr/>
      <dgm:t>
        <a:bodyPr/>
        <a:lstStyle/>
        <a:p>
          <a:endParaRPr lang="en-US" sz="2400"/>
        </a:p>
      </dgm:t>
    </dgm:pt>
    <dgm:pt modelId="{F5C8FDAF-9B2C-4E4F-AAF7-6319F69A27CE}">
      <dgm:prSet custT="1"/>
      <dgm:spPr/>
      <dgm:t>
        <a:bodyPr/>
        <a:lstStyle/>
        <a:p>
          <a:r>
            <a:rPr lang="en-IN" sz="2400" dirty="0"/>
            <a:t>Aramids</a:t>
          </a:r>
          <a:endParaRPr lang="en-US" sz="2400" dirty="0"/>
        </a:p>
      </dgm:t>
    </dgm:pt>
    <dgm:pt modelId="{09CB5A3F-A552-4ABA-BD04-92958B0E5026}" type="parTrans" cxnId="{CE64A5AF-74C4-4F69-B156-173EEF36FA30}">
      <dgm:prSet/>
      <dgm:spPr/>
      <dgm:t>
        <a:bodyPr/>
        <a:lstStyle/>
        <a:p>
          <a:endParaRPr lang="en-US" sz="2400"/>
        </a:p>
      </dgm:t>
    </dgm:pt>
    <dgm:pt modelId="{8711C0FF-7AF1-4725-A71E-76C06E356662}" type="sibTrans" cxnId="{CE64A5AF-74C4-4F69-B156-173EEF36FA30}">
      <dgm:prSet/>
      <dgm:spPr/>
      <dgm:t>
        <a:bodyPr/>
        <a:lstStyle/>
        <a:p>
          <a:endParaRPr lang="en-US" sz="2400"/>
        </a:p>
      </dgm:t>
    </dgm:pt>
    <dgm:pt modelId="{8B00FABA-E49F-4020-8360-8D58C6D5324F}" type="pres">
      <dgm:prSet presAssocID="{6C66C22B-3B5C-4F44-B3DF-D5D5DDEB757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A63C1D6-BC93-402B-A25F-37370A460305}" type="pres">
      <dgm:prSet presAssocID="{699CA13D-7B1F-4D59-AC5D-BFA864F8F622}" presName="hierRoot1" presStyleCnt="0"/>
      <dgm:spPr/>
    </dgm:pt>
    <dgm:pt modelId="{C576E8EF-AF35-4811-8953-CFFC3F39A2C8}" type="pres">
      <dgm:prSet presAssocID="{699CA13D-7B1F-4D59-AC5D-BFA864F8F622}" presName="composite" presStyleCnt="0"/>
      <dgm:spPr/>
    </dgm:pt>
    <dgm:pt modelId="{76A1968B-3681-48A1-A30A-1CCE7915E821}" type="pres">
      <dgm:prSet presAssocID="{699CA13D-7B1F-4D59-AC5D-BFA864F8F622}" presName="background" presStyleLbl="node0" presStyleIdx="0" presStyleCnt="1"/>
      <dgm:spPr/>
    </dgm:pt>
    <dgm:pt modelId="{478F3180-FF4F-4CE8-9207-706456D8330B}" type="pres">
      <dgm:prSet presAssocID="{699CA13D-7B1F-4D59-AC5D-BFA864F8F622}" presName="text" presStyleLbl="fgAcc0" presStyleIdx="0" presStyleCnt="1">
        <dgm:presLayoutVars>
          <dgm:chPref val="3"/>
        </dgm:presLayoutVars>
      </dgm:prSet>
      <dgm:spPr/>
    </dgm:pt>
    <dgm:pt modelId="{F42BF297-53E6-43BA-8C9A-5F34C397C2DE}" type="pres">
      <dgm:prSet presAssocID="{699CA13D-7B1F-4D59-AC5D-BFA864F8F622}" presName="hierChild2" presStyleCnt="0"/>
      <dgm:spPr/>
    </dgm:pt>
    <dgm:pt modelId="{A18D6AE9-7577-4B7E-A461-17FF2DB26D73}" type="pres">
      <dgm:prSet presAssocID="{3C211682-F00A-4B15-B0F6-F4AA80D4C882}" presName="Name10" presStyleLbl="parChTrans1D2" presStyleIdx="0" presStyleCnt="4"/>
      <dgm:spPr/>
    </dgm:pt>
    <dgm:pt modelId="{5C81C847-2C1E-44D2-9A44-6FEAB7FB896C}" type="pres">
      <dgm:prSet presAssocID="{AC14C6C7-54CD-4440-8B80-B4FFFDD8875D}" presName="hierRoot2" presStyleCnt="0"/>
      <dgm:spPr/>
    </dgm:pt>
    <dgm:pt modelId="{9F48DAEE-1EA8-4B76-BEBE-5D42B0F7C715}" type="pres">
      <dgm:prSet presAssocID="{AC14C6C7-54CD-4440-8B80-B4FFFDD8875D}" presName="composite2" presStyleCnt="0"/>
      <dgm:spPr/>
    </dgm:pt>
    <dgm:pt modelId="{B28D86FC-344B-41F5-8788-C64BBC719B22}" type="pres">
      <dgm:prSet presAssocID="{AC14C6C7-54CD-4440-8B80-B4FFFDD8875D}" presName="background2" presStyleLbl="node2" presStyleIdx="0" presStyleCnt="4"/>
      <dgm:spPr/>
    </dgm:pt>
    <dgm:pt modelId="{BEAA0133-3605-4E32-B71B-CF54A3CB48EC}" type="pres">
      <dgm:prSet presAssocID="{AC14C6C7-54CD-4440-8B80-B4FFFDD8875D}" presName="text2" presStyleLbl="fgAcc2" presStyleIdx="0" presStyleCnt="4">
        <dgm:presLayoutVars>
          <dgm:chPref val="3"/>
        </dgm:presLayoutVars>
      </dgm:prSet>
      <dgm:spPr/>
    </dgm:pt>
    <dgm:pt modelId="{9266F93C-4B08-4D63-A389-F02DD715E587}" type="pres">
      <dgm:prSet presAssocID="{AC14C6C7-54CD-4440-8B80-B4FFFDD8875D}" presName="hierChild3" presStyleCnt="0"/>
      <dgm:spPr/>
    </dgm:pt>
    <dgm:pt modelId="{130C95BE-CEDB-4E0D-B533-BB1D21E1B8A5}" type="pres">
      <dgm:prSet presAssocID="{E8F80380-6632-4784-BFA6-D8CBA546CC8A}" presName="Name17" presStyleLbl="parChTrans1D3" presStyleIdx="0" presStyleCnt="3"/>
      <dgm:spPr/>
    </dgm:pt>
    <dgm:pt modelId="{8F204194-F6BA-4881-AB46-A3F5F08D040C}" type="pres">
      <dgm:prSet presAssocID="{25392037-B53B-4B69-813A-ADFC6C6A7B45}" presName="hierRoot3" presStyleCnt="0"/>
      <dgm:spPr/>
    </dgm:pt>
    <dgm:pt modelId="{EE961603-5E54-4924-BB1B-66C08162F2AE}" type="pres">
      <dgm:prSet presAssocID="{25392037-B53B-4B69-813A-ADFC6C6A7B45}" presName="composite3" presStyleCnt="0"/>
      <dgm:spPr/>
    </dgm:pt>
    <dgm:pt modelId="{91F04C47-1477-43CE-9C63-BA06DD02F72B}" type="pres">
      <dgm:prSet presAssocID="{25392037-B53B-4B69-813A-ADFC6C6A7B45}" presName="background3" presStyleLbl="node3" presStyleIdx="0" presStyleCnt="3"/>
      <dgm:spPr/>
    </dgm:pt>
    <dgm:pt modelId="{D3F8929D-26C4-4FC2-8E7B-CA962CDCC39A}" type="pres">
      <dgm:prSet presAssocID="{25392037-B53B-4B69-813A-ADFC6C6A7B45}" presName="text3" presStyleLbl="fgAcc3" presStyleIdx="0" presStyleCnt="3">
        <dgm:presLayoutVars>
          <dgm:chPref val="3"/>
        </dgm:presLayoutVars>
      </dgm:prSet>
      <dgm:spPr/>
    </dgm:pt>
    <dgm:pt modelId="{06B51FF1-CD98-4D8F-97D4-A9EEAE0F0A31}" type="pres">
      <dgm:prSet presAssocID="{25392037-B53B-4B69-813A-ADFC6C6A7B45}" presName="hierChild4" presStyleCnt="0"/>
      <dgm:spPr/>
    </dgm:pt>
    <dgm:pt modelId="{4383AB0B-E606-4BB1-A95D-157E06CE7636}" type="pres">
      <dgm:prSet presAssocID="{3BF2013C-F812-4913-89BC-170A1E8E48C6}" presName="Name10" presStyleLbl="parChTrans1D2" presStyleIdx="1" presStyleCnt="4"/>
      <dgm:spPr/>
    </dgm:pt>
    <dgm:pt modelId="{80EFC121-3DCD-4F94-B6D9-ECD4676B0464}" type="pres">
      <dgm:prSet presAssocID="{C7544BBC-7E65-4E3D-B037-991390C26168}" presName="hierRoot2" presStyleCnt="0"/>
      <dgm:spPr/>
    </dgm:pt>
    <dgm:pt modelId="{DEB2474E-7710-4732-9963-5415B13AA14E}" type="pres">
      <dgm:prSet presAssocID="{C7544BBC-7E65-4E3D-B037-991390C26168}" presName="composite2" presStyleCnt="0"/>
      <dgm:spPr/>
    </dgm:pt>
    <dgm:pt modelId="{7042E2AA-C18A-4D9F-9E2F-53611408EF8E}" type="pres">
      <dgm:prSet presAssocID="{C7544BBC-7E65-4E3D-B037-991390C26168}" presName="background2" presStyleLbl="node2" presStyleIdx="1" presStyleCnt="4"/>
      <dgm:spPr/>
    </dgm:pt>
    <dgm:pt modelId="{A277428E-95D0-4576-A26C-B8F24EE7A44E}" type="pres">
      <dgm:prSet presAssocID="{C7544BBC-7E65-4E3D-B037-991390C26168}" presName="text2" presStyleLbl="fgAcc2" presStyleIdx="1" presStyleCnt="4">
        <dgm:presLayoutVars>
          <dgm:chPref val="3"/>
        </dgm:presLayoutVars>
      </dgm:prSet>
      <dgm:spPr/>
    </dgm:pt>
    <dgm:pt modelId="{93289D85-534B-4C39-A75E-770CA3E4B23F}" type="pres">
      <dgm:prSet presAssocID="{C7544BBC-7E65-4E3D-B037-991390C26168}" presName="hierChild3" presStyleCnt="0"/>
      <dgm:spPr/>
    </dgm:pt>
    <dgm:pt modelId="{0C3B343F-D25A-4890-883D-240A6117471A}" type="pres">
      <dgm:prSet presAssocID="{5602C356-C8F7-41EF-85DE-3A63BCF77B3C}" presName="Name10" presStyleLbl="parChTrans1D2" presStyleIdx="2" presStyleCnt="4"/>
      <dgm:spPr/>
    </dgm:pt>
    <dgm:pt modelId="{B52E5145-B2D2-4501-96CB-2475E3496B53}" type="pres">
      <dgm:prSet presAssocID="{EC1A6061-F741-4762-A096-158A6D91FD0D}" presName="hierRoot2" presStyleCnt="0"/>
      <dgm:spPr/>
    </dgm:pt>
    <dgm:pt modelId="{444C9788-EE8B-4992-A5BD-0E1FB2F2F387}" type="pres">
      <dgm:prSet presAssocID="{EC1A6061-F741-4762-A096-158A6D91FD0D}" presName="composite2" presStyleCnt="0"/>
      <dgm:spPr/>
    </dgm:pt>
    <dgm:pt modelId="{59967180-1526-450D-BC9A-F0605C1E70B7}" type="pres">
      <dgm:prSet presAssocID="{EC1A6061-F741-4762-A096-158A6D91FD0D}" presName="background2" presStyleLbl="node2" presStyleIdx="2" presStyleCnt="4"/>
      <dgm:spPr/>
    </dgm:pt>
    <dgm:pt modelId="{743C2F5C-A297-44C7-AEEB-8202A032C711}" type="pres">
      <dgm:prSet presAssocID="{EC1A6061-F741-4762-A096-158A6D91FD0D}" presName="text2" presStyleLbl="fgAcc2" presStyleIdx="2" presStyleCnt="4">
        <dgm:presLayoutVars>
          <dgm:chPref val="3"/>
        </dgm:presLayoutVars>
      </dgm:prSet>
      <dgm:spPr/>
    </dgm:pt>
    <dgm:pt modelId="{692A7042-94ED-4ADD-8298-FDB1F3475D32}" type="pres">
      <dgm:prSet presAssocID="{EC1A6061-F741-4762-A096-158A6D91FD0D}" presName="hierChild3" presStyleCnt="0"/>
      <dgm:spPr/>
    </dgm:pt>
    <dgm:pt modelId="{DC48112A-6395-42E2-906F-4542FA2254C5}" type="pres">
      <dgm:prSet presAssocID="{DD270C50-E839-4F87-BF21-79D1C59A8419}" presName="Name17" presStyleLbl="parChTrans1D3" presStyleIdx="1" presStyleCnt="3"/>
      <dgm:spPr/>
    </dgm:pt>
    <dgm:pt modelId="{79CABFB6-FD18-48EF-9CC9-437094E3E6D8}" type="pres">
      <dgm:prSet presAssocID="{8F5B0489-B102-4E61-8223-BB914FF06988}" presName="hierRoot3" presStyleCnt="0"/>
      <dgm:spPr/>
    </dgm:pt>
    <dgm:pt modelId="{0D633DF9-6D6F-4974-802B-29368174DA19}" type="pres">
      <dgm:prSet presAssocID="{8F5B0489-B102-4E61-8223-BB914FF06988}" presName="composite3" presStyleCnt="0"/>
      <dgm:spPr/>
    </dgm:pt>
    <dgm:pt modelId="{56FD182E-5981-48BB-9DB5-0B3CFAA96E4C}" type="pres">
      <dgm:prSet presAssocID="{8F5B0489-B102-4E61-8223-BB914FF06988}" presName="background3" presStyleLbl="node3" presStyleIdx="1" presStyleCnt="3"/>
      <dgm:spPr/>
    </dgm:pt>
    <dgm:pt modelId="{C65BEE8F-7BB9-49D7-8582-131C1784384A}" type="pres">
      <dgm:prSet presAssocID="{8F5B0489-B102-4E61-8223-BB914FF06988}" presName="text3" presStyleLbl="fgAcc3" presStyleIdx="1" presStyleCnt="3">
        <dgm:presLayoutVars>
          <dgm:chPref val="3"/>
        </dgm:presLayoutVars>
      </dgm:prSet>
      <dgm:spPr/>
    </dgm:pt>
    <dgm:pt modelId="{D15CA021-7432-4451-96CA-7DAF0D7F846F}" type="pres">
      <dgm:prSet presAssocID="{8F5B0489-B102-4E61-8223-BB914FF06988}" presName="hierChild4" presStyleCnt="0"/>
      <dgm:spPr/>
    </dgm:pt>
    <dgm:pt modelId="{6FC2A5AC-ACA5-4922-9DA5-B23C346A2E7B}" type="pres">
      <dgm:prSet presAssocID="{26511CFA-1D20-4D52-86BB-6D9C1BB4677B}" presName="Name10" presStyleLbl="parChTrans1D2" presStyleIdx="3" presStyleCnt="4"/>
      <dgm:spPr/>
    </dgm:pt>
    <dgm:pt modelId="{76664EE2-2CEB-4307-9E10-228CA1E287D3}" type="pres">
      <dgm:prSet presAssocID="{9D10BCB9-235A-40D7-98F8-46283405E9D8}" presName="hierRoot2" presStyleCnt="0"/>
      <dgm:spPr/>
    </dgm:pt>
    <dgm:pt modelId="{ABFD7B3E-4FF6-43A5-BBFC-09CA4BE28BE2}" type="pres">
      <dgm:prSet presAssocID="{9D10BCB9-235A-40D7-98F8-46283405E9D8}" presName="composite2" presStyleCnt="0"/>
      <dgm:spPr/>
    </dgm:pt>
    <dgm:pt modelId="{0FD69970-35EA-4C6C-A176-A2591E889472}" type="pres">
      <dgm:prSet presAssocID="{9D10BCB9-235A-40D7-98F8-46283405E9D8}" presName="background2" presStyleLbl="node2" presStyleIdx="3" presStyleCnt="4"/>
      <dgm:spPr/>
    </dgm:pt>
    <dgm:pt modelId="{A998DF68-20FF-4BC1-B72C-81159249DD1C}" type="pres">
      <dgm:prSet presAssocID="{9D10BCB9-235A-40D7-98F8-46283405E9D8}" presName="text2" presStyleLbl="fgAcc2" presStyleIdx="3" presStyleCnt="4">
        <dgm:presLayoutVars>
          <dgm:chPref val="3"/>
        </dgm:presLayoutVars>
      </dgm:prSet>
      <dgm:spPr/>
    </dgm:pt>
    <dgm:pt modelId="{7A9A48FF-C12D-4F25-81BD-0F4A7C062095}" type="pres">
      <dgm:prSet presAssocID="{9D10BCB9-235A-40D7-98F8-46283405E9D8}" presName="hierChild3" presStyleCnt="0"/>
      <dgm:spPr/>
    </dgm:pt>
    <dgm:pt modelId="{68F5EB07-2A42-4E61-9782-C4FC3DF5C45B}" type="pres">
      <dgm:prSet presAssocID="{09CB5A3F-A552-4ABA-BD04-92958B0E5026}" presName="Name17" presStyleLbl="parChTrans1D3" presStyleIdx="2" presStyleCnt="3"/>
      <dgm:spPr/>
    </dgm:pt>
    <dgm:pt modelId="{1F964753-A9C9-4689-84AF-F6778CC7FF15}" type="pres">
      <dgm:prSet presAssocID="{F5C8FDAF-9B2C-4E4F-AAF7-6319F69A27CE}" presName="hierRoot3" presStyleCnt="0"/>
      <dgm:spPr/>
    </dgm:pt>
    <dgm:pt modelId="{6B499887-EEDD-4269-9FCD-185E819AC5F1}" type="pres">
      <dgm:prSet presAssocID="{F5C8FDAF-9B2C-4E4F-AAF7-6319F69A27CE}" presName="composite3" presStyleCnt="0"/>
      <dgm:spPr/>
    </dgm:pt>
    <dgm:pt modelId="{8B3CFE82-89DF-458A-81EC-2C684E04BD29}" type="pres">
      <dgm:prSet presAssocID="{F5C8FDAF-9B2C-4E4F-AAF7-6319F69A27CE}" presName="background3" presStyleLbl="node3" presStyleIdx="2" presStyleCnt="3"/>
      <dgm:spPr/>
    </dgm:pt>
    <dgm:pt modelId="{0F6446F5-9CC9-493E-8D65-2DA43947B20F}" type="pres">
      <dgm:prSet presAssocID="{F5C8FDAF-9B2C-4E4F-AAF7-6319F69A27CE}" presName="text3" presStyleLbl="fgAcc3" presStyleIdx="2" presStyleCnt="3">
        <dgm:presLayoutVars>
          <dgm:chPref val="3"/>
        </dgm:presLayoutVars>
      </dgm:prSet>
      <dgm:spPr/>
    </dgm:pt>
    <dgm:pt modelId="{D7C9228A-466D-4F4A-B75B-B668C08FACA3}" type="pres">
      <dgm:prSet presAssocID="{F5C8FDAF-9B2C-4E4F-AAF7-6319F69A27CE}" presName="hierChild4" presStyleCnt="0"/>
      <dgm:spPr/>
    </dgm:pt>
  </dgm:ptLst>
  <dgm:cxnLst>
    <dgm:cxn modelId="{37B1D110-EBF2-4264-8C7A-B4D1F0BBEB14}" type="presOf" srcId="{E8F80380-6632-4784-BFA6-D8CBA546CC8A}" destId="{130C95BE-CEDB-4E0D-B533-BB1D21E1B8A5}" srcOrd="0" destOrd="0" presId="urn:microsoft.com/office/officeart/2005/8/layout/hierarchy1"/>
    <dgm:cxn modelId="{93451B21-96FA-4BDB-9757-9B3FC3099942}" type="presOf" srcId="{9D10BCB9-235A-40D7-98F8-46283405E9D8}" destId="{A998DF68-20FF-4BC1-B72C-81159249DD1C}" srcOrd="0" destOrd="0" presId="urn:microsoft.com/office/officeart/2005/8/layout/hierarchy1"/>
    <dgm:cxn modelId="{DA0B1D2D-6702-4E8C-8044-242D5260DFDB}" type="presOf" srcId="{F5C8FDAF-9B2C-4E4F-AAF7-6319F69A27CE}" destId="{0F6446F5-9CC9-493E-8D65-2DA43947B20F}" srcOrd="0" destOrd="0" presId="urn:microsoft.com/office/officeart/2005/8/layout/hierarchy1"/>
    <dgm:cxn modelId="{A4D9523C-33BF-4D70-90B9-EF1063E9685D}" type="presOf" srcId="{AC14C6C7-54CD-4440-8B80-B4FFFDD8875D}" destId="{BEAA0133-3605-4E32-B71B-CF54A3CB48EC}" srcOrd="0" destOrd="0" presId="urn:microsoft.com/office/officeart/2005/8/layout/hierarchy1"/>
    <dgm:cxn modelId="{0B1DFD5E-33DA-45F9-A1CC-CCCA9448119E}" srcId="{699CA13D-7B1F-4D59-AC5D-BFA864F8F622}" destId="{C7544BBC-7E65-4E3D-B037-991390C26168}" srcOrd="1" destOrd="0" parTransId="{3BF2013C-F812-4913-89BC-170A1E8E48C6}" sibTransId="{1E6E245A-1826-4A2A-9ED4-5B44A9823755}"/>
    <dgm:cxn modelId="{69B35D41-E696-4F06-B08D-EF7836A9972F}" type="presOf" srcId="{25392037-B53B-4B69-813A-ADFC6C6A7B45}" destId="{D3F8929D-26C4-4FC2-8E7B-CA962CDCC39A}" srcOrd="0" destOrd="0" presId="urn:microsoft.com/office/officeart/2005/8/layout/hierarchy1"/>
    <dgm:cxn modelId="{2A301243-77F7-42BE-AEB5-D3667832D822}" type="presOf" srcId="{5602C356-C8F7-41EF-85DE-3A63BCF77B3C}" destId="{0C3B343F-D25A-4890-883D-240A6117471A}" srcOrd="0" destOrd="0" presId="urn:microsoft.com/office/officeart/2005/8/layout/hierarchy1"/>
    <dgm:cxn modelId="{D6BD5743-98B5-4FF8-879D-9755D21E63E9}" type="presOf" srcId="{3C211682-F00A-4B15-B0F6-F4AA80D4C882}" destId="{A18D6AE9-7577-4B7E-A461-17FF2DB26D73}" srcOrd="0" destOrd="0" presId="urn:microsoft.com/office/officeart/2005/8/layout/hierarchy1"/>
    <dgm:cxn modelId="{B02F0C70-9BC6-4F4C-9D32-3FA7D40ED167}" srcId="{699CA13D-7B1F-4D59-AC5D-BFA864F8F622}" destId="{9D10BCB9-235A-40D7-98F8-46283405E9D8}" srcOrd="3" destOrd="0" parTransId="{26511CFA-1D20-4D52-86BB-6D9C1BB4677B}" sibTransId="{DA84D5F0-F010-43B1-8EFA-AF9EBFCDDB8D}"/>
    <dgm:cxn modelId="{2002AC5A-5124-4826-9A80-E9E09BC4B4A2}" type="presOf" srcId="{EC1A6061-F741-4762-A096-158A6D91FD0D}" destId="{743C2F5C-A297-44C7-AEEB-8202A032C711}" srcOrd="0" destOrd="0" presId="urn:microsoft.com/office/officeart/2005/8/layout/hierarchy1"/>
    <dgm:cxn modelId="{08D48281-F89D-43B7-8168-6554413FCCD7}" type="presOf" srcId="{6C66C22B-3B5C-4F44-B3DF-D5D5DDEB7570}" destId="{8B00FABA-E49F-4020-8360-8D58C6D5324F}" srcOrd="0" destOrd="0" presId="urn:microsoft.com/office/officeart/2005/8/layout/hierarchy1"/>
    <dgm:cxn modelId="{0637318C-394E-486D-A69D-E96682D53003}" srcId="{699CA13D-7B1F-4D59-AC5D-BFA864F8F622}" destId="{EC1A6061-F741-4762-A096-158A6D91FD0D}" srcOrd="2" destOrd="0" parTransId="{5602C356-C8F7-41EF-85DE-3A63BCF77B3C}" sibTransId="{A427B4B1-F7E4-4E52-BBEF-5D76009477DB}"/>
    <dgm:cxn modelId="{D0E7C18C-07D0-417E-B417-D314530F5185}" type="presOf" srcId="{699CA13D-7B1F-4D59-AC5D-BFA864F8F622}" destId="{478F3180-FF4F-4CE8-9207-706456D8330B}" srcOrd="0" destOrd="0" presId="urn:microsoft.com/office/officeart/2005/8/layout/hierarchy1"/>
    <dgm:cxn modelId="{6816638D-D4DF-4209-A696-259CB99865D9}" type="presOf" srcId="{DD270C50-E839-4F87-BF21-79D1C59A8419}" destId="{DC48112A-6395-42E2-906F-4542FA2254C5}" srcOrd="0" destOrd="0" presId="urn:microsoft.com/office/officeart/2005/8/layout/hierarchy1"/>
    <dgm:cxn modelId="{F083148F-D7B0-400A-A21B-E55BC6EF60AB}" srcId="{699CA13D-7B1F-4D59-AC5D-BFA864F8F622}" destId="{AC14C6C7-54CD-4440-8B80-B4FFFDD8875D}" srcOrd="0" destOrd="0" parTransId="{3C211682-F00A-4B15-B0F6-F4AA80D4C882}" sibTransId="{A695C3E8-429E-4132-9AB5-F72DA72DB490}"/>
    <dgm:cxn modelId="{FDFF95AC-ABD9-4070-B958-6217C23B9016}" type="presOf" srcId="{C7544BBC-7E65-4E3D-B037-991390C26168}" destId="{A277428E-95D0-4576-A26C-B8F24EE7A44E}" srcOrd="0" destOrd="0" presId="urn:microsoft.com/office/officeart/2005/8/layout/hierarchy1"/>
    <dgm:cxn modelId="{CE64A5AF-74C4-4F69-B156-173EEF36FA30}" srcId="{9D10BCB9-235A-40D7-98F8-46283405E9D8}" destId="{F5C8FDAF-9B2C-4E4F-AAF7-6319F69A27CE}" srcOrd="0" destOrd="0" parTransId="{09CB5A3F-A552-4ABA-BD04-92958B0E5026}" sibTransId="{8711C0FF-7AF1-4725-A71E-76C06E356662}"/>
    <dgm:cxn modelId="{3DD8ADB2-E187-429F-A1A2-4F4BA2297685}" srcId="{EC1A6061-F741-4762-A096-158A6D91FD0D}" destId="{8F5B0489-B102-4E61-8223-BB914FF06988}" srcOrd="0" destOrd="0" parTransId="{DD270C50-E839-4F87-BF21-79D1C59A8419}" sibTransId="{6CC171E7-B8EE-47D9-8ABA-C4861FE0F860}"/>
    <dgm:cxn modelId="{B98769C7-C505-4663-83B1-9F5CE3DEE753}" type="presOf" srcId="{3BF2013C-F812-4913-89BC-170A1E8E48C6}" destId="{4383AB0B-E606-4BB1-A95D-157E06CE7636}" srcOrd="0" destOrd="0" presId="urn:microsoft.com/office/officeart/2005/8/layout/hierarchy1"/>
    <dgm:cxn modelId="{78FA2FC8-AFC2-4DED-BA15-6FFB863B6BC5}" type="presOf" srcId="{09CB5A3F-A552-4ABA-BD04-92958B0E5026}" destId="{68F5EB07-2A42-4E61-9782-C4FC3DF5C45B}" srcOrd="0" destOrd="0" presId="urn:microsoft.com/office/officeart/2005/8/layout/hierarchy1"/>
    <dgm:cxn modelId="{9F4708D7-C148-4B48-BE27-4F0D3AD18F7B}" type="presOf" srcId="{26511CFA-1D20-4D52-86BB-6D9C1BB4677B}" destId="{6FC2A5AC-ACA5-4922-9DA5-B23C346A2E7B}" srcOrd="0" destOrd="0" presId="urn:microsoft.com/office/officeart/2005/8/layout/hierarchy1"/>
    <dgm:cxn modelId="{E1CA4AE0-E08B-4C2F-B816-116A61138F12}" type="presOf" srcId="{8F5B0489-B102-4E61-8223-BB914FF06988}" destId="{C65BEE8F-7BB9-49D7-8582-131C1784384A}" srcOrd="0" destOrd="0" presId="urn:microsoft.com/office/officeart/2005/8/layout/hierarchy1"/>
    <dgm:cxn modelId="{2C0740E6-EC60-4A4B-A662-CBD73C54E57E}" srcId="{6C66C22B-3B5C-4F44-B3DF-D5D5DDEB7570}" destId="{699CA13D-7B1F-4D59-AC5D-BFA864F8F622}" srcOrd="0" destOrd="0" parTransId="{BF2B4D82-661F-4993-879F-D445FE954317}" sibTransId="{5866BA9F-A434-48E8-932E-D7ED59EBE310}"/>
    <dgm:cxn modelId="{4E8ED5F8-AFAE-44F7-9ACA-CADA67E40C93}" srcId="{AC14C6C7-54CD-4440-8B80-B4FFFDD8875D}" destId="{25392037-B53B-4B69-813A-ADFC6C6A7B45}" srcOrd="0" destOrd="0" parTransId="{E8F80380-6632-4784-BFA6-D8CBA546CC8A}" sibTransId="{B0371063-D47E-40C9-A6DF-043D2859306B}"/>
    <dgm:cxn modelId="{7117C712-5F2C-4FC4-A83B-A302033930C1}" type="presParOf" srcId="{8B00FABA-E49F-4020-8360-8D58C6D5324F}" destId="{CA63C1D6-BC93-402B-A25F-37370A460305}" srcOrd="0" destOrd="0" presId="urn:microsoft.com/office/officeart/2005/8/layout/hierarchy1"/>
    <dgm:cxn modelId="{36ED9752-8BD7-4DA9-8443-E9F2963A4236}" type="presParOf" srcId="{CA63C1D6-BC93-402B-A25F-37370A460305}" destId="{C576E8EF-AF35-4811-8953-CFFC3F39A2C8}" srcOrd="0" destOrd="0" presId="urn:microsoft.com/office/officeart/2005/8/layout/hierarchy1"/>
    <dgm:cxn modelId="{50651868-7398-42DA-8D28-9518BDB272CC}" type="presParOf" srcId="{C576E8EF-AF35-4811-8953-CFFC3F39A2C8}" destId="{76A1968B-3681-48A1-A30A-1CCE7915E821}" srcOrd="0" destOrd="0" presId="urn:microsoft.com/office/officeart/2005/8/layout/hierarchy1"/>
    <dgm:cxn modelId="{EB65C592-A1BB-4480-B085-D0D15A5AED8B}" type="presParOf" srcId="{C576E8EF-AF35-4811-8953-CFFC3F39A2C8}" destId="{478F3180-FF4F-4CE8-9207-706456D8330B}" srcOrd="1" destOrd="0" presId="urn:microsoft.com/office/officeart/2005/8/layout/hierarchy1"/>
    <dgm:cxn modelId="{27D5E1D7-64F4-4D10-85D6-9135BBECA77C}" type="presParOf" srcId="{CA63C1D6-BC93-402B-A25F-37370A460305}" destId="{F42BF297-53E6-43BA-8C9A-5F34C397C2DE}" srcOrd="1" destOrd="0" presId="urn:microsoft.com/office/officeart/2005/8/layout/hierarchy1"/>
    <dgm:cxn modelId="{78483834-AA55-48DF-B859-B4CCBC531C8A}" type="presParOf" srcId="{F42BF297-53E6-43BA-8C9A-5F34C397C2DE}" destId="{A18D6AE9-7577-4B7E-A461-17FF2DB26D73}" srcOrd="0" destOrd="0" presId="urn:microsoft.com/office/officeart/2005/8/layout/hierarchy1"/>
    <dgm:cxn modelId="{5FC011FF-8DA4-486B-8AF8-D11F5D876662}" type="presParOf" srcId="{F42BF297-53E6-43BA-8C9A-5F34C397C2DE}" destId="{5C81C847-2C1E-44D2-9A44-6FEAB7FB896C}" srcOrd="1" destOrd="0" presId="urn:microsoft.com/office/officeart/2005/8/layout/hierarchy1"/>
    <dgm:cxn modelId="{383B98D5-41C1-4AEB-989A-C3B5C745F10D}" type="presParOf" srcId="{5C81C847-2C1E-44D2-9A44-6FEAB7FB896C}" destId="{9F48DAEE-1EA8-4B76-BEBE-5D42B0F7C715}" srcOrd="0" destOrd="0" presId="urn:microsoft.com/office/officeart/2005/8/layout/hierarchy1"/>
    <dgm:cxn modelId="{B7BE889A-D9A1-4A0C-95CB-948E863CD601}" type="presParOf" srcId="{9F48DAEE-1EA8-4B76-BEBE-5D42B0F7C715}" destId="{B28D86FC-344B-41F5-8788-C64BBC719B22}" srcOrd="0" destOrd="0" presId="urn:microsoft.com/office/officeart/2005/8/layout/hierarchy1"/>
    <dgm:cxn modelId="{AABEB487-2CF6-4834-AEAD-44E0C9614FA4}" type="presParOf" srcId="{9F48DAEE-1EA8-4B76-BEBE-5D42B0F7C715}" destId="{BEAA0133-3605-4E32-B71B-CF54A3CB48EC}" srcOrd="1" destOrd="0" presId="urn:microsoft.com/office/officeart/2005/8/layout/hierarchy1"/>
    <dgm:cxn modelId="{0F0B1D71-E829-4CAA-9EEB-4B2F35F1DA07}" type="presParOf" srcId="{5C81C847-2C1E-44D2-9A44-6FEAB7FB896C}" destId="{9266F93C-4B08-4D63-A389-F02DD715E587}" srcOrd="1" destOrd="0" presId="urn:microsoft.com/office/officeart/2005/8/layout/hierarchy1"/>
    <dgm:cxn modelId="{12599B5A-B71C-4A9B-AF15-3F18224D78B7}" type="presParOf" srcId="{9266F93C-4B08-4D63-A389-F02DD715E587}" destId="{130C95BE-CEDB-4E0D-B533-BB1D21E1B8A5}" srcOrd="0" destOrd="0" presId="urn:microsoft.com/office/officeart/2005/8/layout/hierarchy1"/>
    <dgm:cxn modelId="{3D95C7F3-DA88-457E-BF37-7FA01EA4F013}" type="presParOf" srcId="{9266F93C-4B08-4D63-A389-F02DD715E587}" destId="{8F204194-F6BA-4881-AB46-A3F5F08D040C}" srcOrd="1" destOrd="0" presId="urn:microsoft.com/office/officeart/2005/8/layout/hierarchy1"/>
    <dgm:cxn modelId="{9D6AE8F2-D1FA-4BBD-9EA3-5402D903E921}" type="presParOf" srcId="{8F204194-F6BA-4881-AB46-A3F5F08D040C}" destId="{EE961603-5E54-4924-BB1B-66C08162F2AE}" srcOrd="0" destOrd="0" presId="urn:microsoft.com/office/officeart/2005/8/layout/hierarchy1"/>
    <dgm:cxn modelId="{4A95EFF6-DE71-4AF2-BA1F-C12829000366}" type="presParOf" srcId="{EE961603-5E54-4924-BB1B-66C08162F2AE}" destId="{91F04C47-1477-43CE-9C63-BA06DD02F72B}" srcOrd="0" destOrd="0" presId="urn:microsoft.com/office/officeart/2005/8/layout/hierarchy1"/>
    <dgm:cxn modelId="{447AED76-49E7-41F7-9C66-6330312DE6AD}" type="presParOf" srcId="{EE961603-5E54-4924-BB1B-66C08162F2AE}" destId="{D3F8929D-26C4-4FC2-8E7B-CA962CDCC39A}" srcOrd="1" destOrd="0" presId="urn:microsoft.com/office/officeart/2005/8/layout/hierarchy1"/>
    <dgm:cxn modelId="{B9653309-7CA6-4903-9D2A-0F142105A658}" type="presParOf" srcId="{8F204194-F6BA-4881-AB46-A3F5F08D040C}" destId="{06B51FF1-CD98-4D8F-97D4-A9EEAE0F0A31}" srcOrd="1" destOrd="0" presId="urn:microsoft.com/office/officeart/2005/8/layout/hierarchy1"/>
    <dgm:cxn modelId="{4571BDFA-0B32-4B7A-B6A3-630F16370AA8}" type="presParOf" srcId="{F42BF297-53E6-43BA-8C9A-5F34C397C2DE}" destId="{4383AB0B-E606-4BB1-A95D-157E06CE7636}" srcOrd="2" destOrd="0" presId="urn:microsoft.com/office/officeart/2005/8/layout/hierarchy1"/>
    <dgm:cxn modelId="{FA04107C-2B89-45DE-AD19-85D924C58EC7}" type="presParOf" srcId="{F42BF297-53E6-43BA-8C9A-5F34C397C2DE}" destId="{80EFC121-3DCD-4F94-B6D9-ECD4676B0464}" srcOrd="3" destOrd="0" presId="urn:microsoft.com/office/officeart/2005/8/layout/hierarchy1"/>
    <dgm:cxn modelId="{8C25349A-C02E-408D-AABB-B17D1BB0E3A7}" type="presParOf" srcId="{80EFC121-3DCD-4F94-B6D9-ECD4676B0464}" destId="{DEB2474E-7710-4732-9963-5415B13AA14E}" srcOrd="0" destOrd="0" presId="urn:microsoft.com/office/officeart/2005/8/layout/hierarchy1"/>
    <dgm:cxn modelId="{2EA823E2-F84D-459D-A5D1-8F22DA887BEB}" type="presParOf" srcId="{DEB2474E-7710-4732-9963-5415B13AA14E}" destId="{7042E2AA-C18A-4D9F-9E2F-53611408EF8E}" srcOrd="0" destOrd="0" presId="urn:microsoft.com/office/officeart/2005/8/layout/hierarchy1"/>
    <dgm:cxn modelId="{E1EF91F4-BC9C-4DAB-98AF-C61F91E247A8}" type="presParOf" srcId="{DEB2474E-7710-4732-9963-5415B13AA14E}" destId="{A277428E-95D0-4576-A26C-B8F24EE7A44E}" srcOrd="1" destOrd="0" presId="urn:microsoft.com/office/officeart/2005/8/layout/hierarchy1"/>
    <dgm:cxn modelId="{34EEDC82-2914-4D0E-8C9D-E048A59769D1}" type="presParOf" srcId="{80EFC121-3DCD-4F94-B6D9-ECD4676B0464}" destId="{93289D85-534B-4C39-A75E-770CA3E4B23F}" srcOrd="1" destOrd="0" presId="urn:microsoft.com/office/officeart/2005/8/layout/hierarchy1"/>
    <dgm:cxn modelId="{B8AAB721-39B2-4D13-A6C4-A9374D58DB99}" type="presParOf" srcId="{F42BF297-53E6-43BA-8C9A-5F34C397C2DE}" destId="{0C3B343F-D25A-4890-883D-240A6117471A}" srcOrd="4" destOrd="0" presId="urn:microsoft.com/office/officeart/2005/8/layout/hierarchy1"/>
    <dgm:cxn modelId="{E7DC98EA-C387-4A01-8427-019B7CCB9F6D}" type="presParOf" srcId="{F42BF297-53E6-43BA-8C9A-5F34C397C2DE}" destId="{B52E5145-B2D2-4501-96CB-2475E3496B53}" srcOrd="5" destOrd="0" presId="urn:microsoft.com/office/officeart/2005/8/layout/hierarchy1"/>
    <dgm:cxn modelId="{6BE18F2D-66CF-4F6F-9D96-292C68549495}" type="presParOf" srcId="{B52E5145-B2D2-4501-96CB-2475E3496B53}" destId="{444C9788-EE8B-4992-A5BD-0E1FB2F2F387}" srcOrd="0" destOrd="0" presId="urn:microsoft.com/office/officeart/2005/8/layout/hierarchy1"/>
    <dgm:cxn modelId="{C49FAF7A-DA5E-49A7-9B55-7B2313CDD616}" type="presParOf" srcId="{444C9788-EE8B-4992-A5BD-0E1FB2F2F387}" destId="{59967180-1526-450D-BC9A-F0605C1E70B7}" srcOrd="0" destOrd="0" presId="urn:microsoft.com/office/officeart/2005/8/layout/hierarchy1"/>
    <dgm:cxn modelId="{F90D8355-B86C-4578-9803-37210A49522A}" type="presParOf" srcId="{444C9788-EE8B-4992-A5BD-0E1FB2F2F387}" destId="{743C2F5C-A297-44C7-AEEB-8202A032C711}" srcOrd="1" destOrd="0" presId="urn:microsoft.com/office/officeart/2005/8/layout/hierarchy1"/>
    <dgm:cxn modelId="{C0D9FDDA-F112-4BD7-831E-7DD6F119C9D3}" type="presParOf" srcId="{B52E5145-B2D2-4501-96CB-2475E3496B53}" destId="{692A7042-94ED-4ADD-8298-FDB1F3475D32}" srcOrd="1" destOrd="0" presId="urn:microsoft.com/office/officeart/2005/8/layout/hierarchy1"/>
    <dgm:cxn modelId="{5D703FED-1CE2-4F70-9E21-9AEE2A52E79E}" type="presParOf" srcId="{692A7042-94ED-4ADD-8298-FDB1F3475D32}" destId="{DC48112A-6395-42E2-906F-4542FA2254C5}" srcOrd="0" destOrd="0" presId="urn:microsoft.com/office/officeart/2005/8/layout/hierarchy1"/>
    <dgm:cxn modelId="{7AB06898-6BC2-4266-943C-3E9155DCCC14}" type="presParOf" srcId="{692A7042-94ED-4ADD-8298-FDB1F3475D32}" destId="{79CABFB6-FD18-48EF-9CC9-437094E3E6D8}" srcOrd="1" destOrd="0" presId="urn:microsoft.com/office/officeart/2005/8/layout/hierarchy1"/>
    <dgm:cxn modelId="{595BC6FA-572B-4ACB-9D70-6491799F52B2}" type="presParOf" srcId="{79CABFB6-FD18-48EF-9CC9-437094E3E6D8}" destId="{0D633DF9-6D6F-4974-802B-29368174DA19}" srcOrd="0" destOrd="0" presId="urn:microsoft.com/office/officeart/2005/8/layout/hierarchy1"/>
    <dgm:cxn modelId="{F8AE2C28-C594-4794-9489-957F2A7C3343}" type="presParOf" srcId="{0D633DF9-6D6F-4974-802B-29368174DA19}" destId="{56FD182E-5981-48BB-9DB5-0B3CFAA96E4C}" srcOrd="0" destOrd="0" presId="urn:microsoft.com/office/officeart/2005/8/layout/hierarchy1"/>
    <dgm:cxn modelId="{73AD9AC8-5C06-4976-9B55-10904D5E4FC4}" type="presParOf" srcId="{0D633DF9-6D6F-4974-802B-29368174DA19}" destId="{C65BEE8F-7BB9-49D7-8582-131C1784384A}" srcOrd="1" destOrd="0" presId="urn:microsoft.com/office/officeart/2005/8/layout/hierarchy1"/>
    <dgm:cxn modelId="{4A259BC6-7ED2-416C-9918-8EC2A9FD8D30}" type="presParOf" srcId="{79CABFB6-FD18-48EF-9CC9-437094E3E6D8}" destId="{D15CA021-7432-4451-96CA-7DAF0D7F846F}" srcOrd="1" destOrd="0" presId="urn:microsoft.com/office/officeart/2005/8/layout/hierarchy1"/>
    <dgm:cxn modelId="{75A6E479-C922-4673-B45E-AA916BEB2176}" type="presParOf" srcId="{F42BF297-53E6-43BA-8C9A-5F34C397C2DE}" destId="{6FC2A5AC-ACA5-4922-9DA5-B23C346A2E7B}" srcOrd="6" destOrd="0" presId="urn:microsoft.com/office/officeart/2005/8/layout/hierarchy1"/>
    <dgm:cxn modelId="{CE2FAF25-1361-4340-B47D-385382BCF105}" type="presParOf" srcId="{F42BF297-53E6-43BA-8C9A-5F34C397C2DE}" destId="{76664EE2-2CEB-4307-9E10-228CA1E287D3}" srcOrd="7" destOrd="0" presId="urn:microsoft.com/office/officeart/2005/8/layout/hierarchy1"/>
    <dgm:cxn modelId="{987F308D-7BDF-4F25-A40F-1077BC516CED}" type="presParOf" srcId="{76664EE2-2CEB-4307-9E10-228CA1E287D3}" destId="{ABFD7B3E-4FF6-43A5-BBFC-09CA4BE28BE2}" srcOrd="0" destOrd="0" presId="urn:microsoft.com/office/officeart/2005/8/layout/hierarchy1"/>
    <dgm:cxn modelId="{54852CEA-C9DA-48C7-B657-2BE2EC129002}" type="presParOf" srcId="{ABFD7B3E-4FF6-43A5-BBFC-09CA4BE28BE2}" destId="{0FD69970-35EA-4C6C-A176-A2591E889472}" srcOrd="0" destOrd="0" presId="urn:microsoft.com/office/officeart/2005/8/layout/hierarchy1"/>
    <dgm:cxn modelId="{6025912A-7A58-48BB-98D2-8E9131122BC6}" type="presParOf" srcId="{ABFD7B3E-4FF6-43A5-BBFC-09CA4BE28BE2}" destId="{A998DF68-20FF-4BC1-B72C-81159249DD1C}" srcOrd="1" destOrd="0" presId="urn:microsoft.com/office/officeart/2005/8/layout/hierarchy1"/>
    <dgm:cxn modelId="{BB1CBA30-3298-456F-AC21-42001464D967}" type="presParOf" srcId="{76664EE2-2CEB-4307-9E10-228CA1E287D3}" destId="{7A9A48FF-C12D-4F25-81BD-0F4A7C062095}" srcOrd="1" destOrd="0" presId="urn:microsoft.com/office/officeart/2005/8/layout/hierarchy1"/>
    <dgm:cxn modelId="{2ED089D0-0CE3-4430-B6A1-06AD3E6D1BD3}" type="presParOf" srcId="{7A9A48FF-C12D-4F25-81BD-0F4A7C062095}" destId="{68F5EB07-2A42-4E61-9782-C4FC3DF5C45B}" srcOrd="0" destOrd="0" presId="urn:microsoft.com/office/officeart/2005/8/layout/hierarchy1"/>
    <dgm:cxn modelId="{34BAE560-5AEF-4ED8-AC6A-6D06DBF54B36}" type="presParOf" srcId="{7A9A48FF-C12D-4F25-81BD-0F4A7C062095}" destId="{1F964753-A9C9-4689-84AF-F6778CC7FF15}" srcOrd="1" destOrd="0" presId="urn:microsoft.com/office/officeart/2005/8/layout/hierarchy1"/>
    <dgm:cxn modelId="{487112D7-6C99-40A9-8BF5-6BFDD5BFB67C}" type="presParOf" srcId="{1F964753-A9C9-4689-84AF-F6778CC7FF15}" destId="{6B499887-EEDD-4269-9FCD-185E819AC5F1}" srcOrd="0" destOrd="0" presId="urn:microsoft.com/office/officeart/2005/8/layout/hierarchy1"/>
    <dgm:cxn modelId="{C05F0541-3E9A-40B6-BFF5-A5D5F25D545B}" type="presParOf" srcId="{6B499887-EEDD-4269-9FCD-185E819AC5F1}" destId="{8B3CFE82-89DF-458A-81EC-2C684E04BD29}" srcOrd="0" destOrd="0" presId="urn:microsoft.com/office/officeart/2005/8/layout/hierarchy1"/>
    <dgm:cxn modelId="{F7D10A97-D2EC-453A-9C90-85F5377603D6}" type="presParOf" srcId="{6B499887-EEDD-4269-9FCD-185E819AC5F1}" destId="{0F6446F5-9CC9-493E-8D65-2DA43947B20F}" srcOrd="1" destOrd="0" presId="urn:microsoft.com/office/officeart/2005/8/layout/hierarchy1"/>
    <dgm:cxn modelId="{EAD02474-78B3-4BA8-92B1-A596AA07E9D8}" type="presParOf" srcId="{1F964753-A9C9-4689-84AF-F6778CC7FF15}" destId="{D7C9228A-466D-4F4A-B75B-B668C08FACA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3147B4-C9C7-47AB-965A-2A7E2C33BEA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3B5CE9-41E4-40E3-B528-450080377442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dirty="0"/>
            <a:t>Enhancing Safety in Ropes</a:t>
          </a:r>
        </a:p>
      </dgm:t>
    </dgm:pt>
    <dgm:pt modelId="{E89CE5BC-8021-403B-B05F-009738DA3FCA}" type="parTrans" cxnId="{09E3973F-E598-4A82-9812-BC5AE4CD0A96}">
      <dgm:prSet/>
      <dgm:spPr/>
      <dgm:t>
        <a:bodyPr/>
        <a:lstStyle/>
        <a:p>
          <a:endParaRPr lang="en-US"/>
        </a:p>
      </dgm:t>
    </dgm:pt>
    <dgm:pt modelId="{11394AB5-937F-4452-98BE-0A3861FB9570}" type="sibTrans" cxnId="{09E3973F-E598-4A82-9812-BC5AE4CD0A96}">
      <dgm:prSet/>
      <dgm:spPr/>
      <dgm:t>
        <a:bodyPr/>
        <a:lstStyle/>
        <a:p>
          <a:endParaRPr lang="en-US"/>
        </a:p>
      </dgm:t>
    </dgm:pt>
    <dgm:pt modelId="{B50E7CE7-3BB5-4476-BA5B-A392C43478A3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dirty="0"/>
            <a:t>Providing Higher Abrasion Resistance and Higher Life</a:t>
          </a:r>
        </a:p>
      </dgm:t>
    </dgm:pt>
    <dgm:pt modelId="{E587993F-138B-4740-BA5A-ECCD316713CC}" type="parTrans" cxnId="{B579540A-5B5D-486F-9E4B-C4430FDB9040}">
      <dgm:prSet/>
      <dgm:spPr/>
      <dgm:t>
        <a:bodyPr/>
        <a:lstStyle/>
        <a:p>
          <a:endParaRPr lang="en-US"/>
        </a:p>
      </dgm:t>
    </dgm:pt>
    <dgm:pt modelId="{881C86C4-2F97-4196-ABBF-A5E46EE90222}" type="sibTrans" cxnId="{B579540A-5B5D-486F-9E4B-C4430FDB9040}">
      <dgm:prSet/>
      <dgm:spPr/>
      <dgm:t>
        <a:bodyPr/>
        <a:lstStyle/>
        <a:p>
          <a:endParaRPr lang="en-US"/>
        </a:p>
      </dgm:t>
    </dgm:pt>
    <dgm:pt modelId="{10AB94DE-7A9C-481C-8BC5-A61A039A0006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dirty="0"/>
            <a:t>Low Elongation in Ropes</a:t>
          </a:r>
        </a:p>
      </dgm:t>
    </dgm:pt>
    <dgm:pt modelId="{9600955D-089F-416F-A247-64C4EA03C03D}" type="parTrans" cxnId="{6B03EF79-0996-4F90-9B0F-381583210692}">
      <dgm:prSet/>
      <dgm:spPr/>
      <dgm:t>
        <a:bodyPr/>
        <a:lstStyle/>
        <a:p>
          <a:endParaRPr lang="en-US"/>
        </a:p>
      </dgm:t>
    </dgm:pt>
    <dgm:pt modelId="{21802376-D0A2-43D6-8518-C349EF9D6CBB}" type="sibTrans" cxnId="{6B03EF79-0996-4F90-9B0F-381583210692}">
      <dgm:prSet/>
      <dgm:spPr/>
      <dgm:t>
        <a:bodyPr/>
        <a:lstStyle/>
        <a:p>
          <a:endParaRPr lang="en-US"/>
        </a:p>
      </dgm:t>
    </dgm:pt>
    <dgm:pt modelId="{4BFF3CF4-ECC4-4440-B28E-288AC6120282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dirty="0"/>
            <a:t>X2 Range of Shipping Ropes</a:t>
          </a:r>
        </a:p>
      </dgm:t>
    </dgm:pt>
    <dgm:pt modelId="{96513872-324E-4442-8E87-AE0BE5F65BC5}" type="parTrans" cxnId="{EFAE0150-423C-4337-BECA-C4FD9A6D32CC}">
      <dgm:prSet/>
      <dgm:spPr/>
      <dgm:t>
        <a:bodyPr/>
        <a:lstStyle/>
        <a:p>
          <a:endParaRPr lang="en-US"/>
        </a:p>
      </dgm:t>
    </dgm:pt>
    <dgm:pt modelId="{490C9EDE-353D-4EBA-BDCF-56E07B7491CB}" type="sibTrans" cxnId="{EFAE0150-423C-4337-BECA-C4FD9A6D32CC}">
      <dgm:prSet/>
      <dgm:spPr/>
      <dgm:t>
        <a:bodyPr/>
        <a:lstStyle/>
        <a:p>
          <a:endParaRPr lang="en-US"/>
        </a:p>
      </dgm:t>
    </dgm:pt>
    <dgm:pt modelId="{C94F7C95-79AD-4D13-8C6D-851F17292AEF}">
      <dgm:prSet/>
      <dgm:spPr/>
      <dgm:t>
        <a:bodyPr/>
        <a:lstStyle/>
        <a:p>
          <a:r>
            <a:rPr lang="en-US" dirty="0"/>
            <a:t>X10 Rope</a:t>
          </a:r>
        </a:p>
      </dgm:t>
    </dgm:pt>
    <dgm:pt modelId="{DDCB28B7-C8C5-4CD8-A633-9C413F0D5C1A}" type="parTrans" cxnId="{D2254C9B-5845-4028-8D9F-9DB09DAFDA61}">
      <dgm:prSet/>
      <dgm:spPr/>
      <dgm:t>
        <a:bodyPr/>
        <a:lstStyle/>
        <a:p>
          <a:endParaRPr lang="en-US"/>
        </a:p>
      </dgm:t>
    </dgm:pt>
    <dgm:pt modelId="{D5729605-F05E-46E0-AFC8-66E512B28D82}" type="sibTrans" cxnId="{D2254C9B-5845-4028-8D9F-9DB09DAFDA61}">
      <dgm:prSet/>
      <dgm:spPr/>
      <dgm:t>
        <a:bodyPr/>
        <a:lstStyle/>
        <a:p>
          <a:endParaRPr lang="en-US"/>
        </a:p>
      </dgm:t>
    </dgm:pt>
    <dgm:pt modelId="{73BC8866-46A8-45E2-A916-01C8B7DBEAF6}">
      <dgm:prSet/>
      <dgm:spPr/>
      <dgm:t>
        <a:bodyPr/>
        <a:lstStyle/>
        <a:p>
          <a:r>
            <a:rPr lang="en-US" dirty="0"/>
            <a:t>Break Indication Rope</a:t>
          </a:r>
        </a:p>
      </dgm:t>
    </dgm:pt>
    <dgm:pt modelId="{D1231FB8-A16E-44E9-BCA6-C024BE9C6AF1}" type="parTrans" cxnId="{155BFBE0-132B-4810-BEFB-E049BEF9FBAD}">
      <dgm:prSet/>
      <dgm:spPr/>
      <dgm:t>
        <a:bodyPr/>
        <a:lstStyle/>
        <a:p>
          <a:endParaRPr lang="en-US"/>
        </a:p>
      </dgm:t>
    </dgm:pt>
    <dgm:pt modelId="{23731FFA-2029-443E-B645-4E3399B03D85}" type="sibTrans" cxnId="{155BFBE0-132B-4810-BEFB-E049BEF9FBAD}">
      <dgm:prSet/>
      <dgm:spPr/>
      <dgm:t>
        <a:bodyPr/>
        <a:lstStyle/>
        <a:p>
          <a:endParaRPr lang="en-US"/>
        </a:p>
      </dgm:t>
    </dgm:pt>
    <dgm:pt modelId="{33A7CC0C-7DBB-43C2-8C17-7DE632161159}">
      <dgm:prSet/>
      <dgm:spPr/>
      <dgm:t>
        <a:bodyPr/>
        <a:lstStyle/>
        <a:p>
          <a:r>
            <a:rPr lang="en-US" dirty="0"/>
            <a:t>X2 Coated Ropes</a:t>
          </a:r>
        </a:p>
      </dgm:t>
    </dgm:pt>
    <dgm:pt modelId="{58175AF0-F525-4B95-8C0F-CD36CE268EAC}" type="parTrans" cxnId="{8E5188FB-FCDF-46CC-8939-B76BAE61FD47}">
      <dgm:prSet/>
      <dgm:spPr/>
      <dgm:t>
        <a:bodyPr/>
        <a:lstStyle/>
        <a:p>
          <a:endParaRPr lang="en-US"/>
        </a:p>
      </dgm:t>
    </dgm:pt>
    <dgm:pt modelId="{7CD97BA2-0C3B-41E6-92BE-2FAF2D591EEA}" type="sibTrans" cxnId="{8E5188FB-FCDF-46CC-8939-B76BAE61FD47}">
      <dgm:prSet/>
      <dgm:spPr/>
      <dgm:t>
        <a:bodyPr/>
        <a:lstStyle/>
        <a:p>
          <a:endParaRPr lang="en-US"/>
        </a:p>
      </dgm:t>
    </dgm:pt>
    <dgm:pt modelId="{1B22B76D-5670-4DAA-A3DD-DA9F2EEFFD70}">
      <dgm:prSet/>
      <dgm:spPr/>
      <dgm:t>
        <a:bodyPr/>
        <a:lstStyle/>
        <a:p>
          <a:r>
            <a:rPr lang="en-US" dirty="0"/>
            <a:t>X2 Low Elongation Rope</a:t>
          </a:r>
        </a:p>
      </dgm:t>
    </dgm:pt>
    <dgm:pt modelId="{93A6E4EC-4307-431C-B4E8-4619492D3851}" type="parTrans" cxnId="{FBA90550-BF44-4828-BC90-632C22D7A430}">
      <dgm:prSet/>
      <dgm:spPr/>
      <dgm:t>
        <a:bodyPr/>
        <a:lstStyle/>
        <a:p>
          <a:endParaRPr lang="en-US"/>
        </a:p>
      </dgm:t>
    </dgm:pt>
    <dgm:pt modelId="{6FC84B5E-0168-4654-838F-3C2258E2E652}" type="sibTrans" cxnId="{FBA90550-BF44-4828-BC90-632C22D7A430}">
      <dgm:prSet/>
      <dgm:spPr/>
      <dgm:t>
        <a:bodyPr/>
        <a:lstStyle/>
        <a:p>
          <a:endParaRPr lang="en-US"/>
        </a:p>
      </dgm:t>
    </dgm:pt>
    <dgm:pt modelId="{E3BCC0D3-BC48-4DDE-BEF0-9FA2B144F2E2}">
      <dgm:prSet/>
      <dgm:spPr/>
      <dgm:t>
        <a:bodyPr/>
        <a:lstStyle/>
        <a:p>
          <a:r>
            <a:rPr lang="en-US" dirty="0"/>
            <a:t>X2</a:t>
          </a:r>
        </a:p>
      </dgm:t>
    </dgm:pt>
    <dgm:pt modelId="{151300BD-10CD-413D-95E9-D1855E9A09AA}" type="parTrans" cxnId="{263876E1-E8E6-4B79-9DAD-D36287DA7FDE}">
      <dgm:prSet/>
      <dgm:spPr/>
      <dgm:t>
        <a:bodyPr/>
        <a:lstStyle/>
        <a:p>
          <a:endParaRPr lang="en-US"/>
        </a:p>
      </dgm:t>
    </dgm:pt>
    <dgm:pt modelId="{C7AC9592-E421-46B5-A452-A6B1438E48D4}" type="sibTrans" cxnId="{263876E1-E8E6-4B79-9DAD-D36287DA7FDE}">
      <dgm:prSet/>
      <dgm:spPr/>
      <dgm:t>
        <a:bodyPr/>
        <a:lstStyle/>
        <a:p>
          <a:endParaRPr lang="en-US"/>
        </a:p>
      </dgm:t>
    </dgm:pt>
    <dgm:pt modelId="{1A77405B-0F55-42F5-AAE7-FDE0E641E5F8}">
      <dgm:prSet/>
      <dgm:spPr/>
      <dgm:t>
        <a:bodyPr/>
        <a:lstStyle/>
        <a:p>
          <a:r>
            <a:rPr lang="en-US" dirty="0"/>
            <a:t>X2 Ultra</a:t>
          </a:r>
        </a:p>
      </dgm:t>
    </dgm:pt>
    <dgm:pt modelId="{9D6CC6D8-8557-4049-81C0-D3C18E0E90A2}" type="parTrans" cxnId="{B42F6059-B9F0-405F-A109-51F00BCC784B}">
      <dgm:prSet/>
      <dgm:spPr/>
      <dgm:t>
        <a:bodyPr/>
        <a:lstStyle/>
        <a:p>
          <a:endParaRPr lang="en-US"/>
        </a:p>
      </dgm:t>
    </dgm:pt>
    <dgm:pt modelId="{BD622BF8-D72C-4802-BCD7-51DEF8A54D68}" type="sibTrans" cxnId="{B42F6059-B9F0-405F-A109-51F00BCC784B}">
      <dgm:prSet/>
      <dgm:spPr/>
      <dgm:t>
        <a:bodyPr/>
        <a:lstStyle/>
        <a:p>
          <a:endParaRPr lang="en-US"/>
        </a:p>
      </dgm:t>
    </dgm:pt>
    <dgm:pt modelId="{FD040EFE-CD82-4156-913B-75C93923000B}">
      <dgm:prSet/>
      <dgm:spPr/>
      <dgm:t>
        <a:bodyPr/>
        <a:lstStyle/>
        <a:p>
          <a:r>
            <a:rPr lang="en-US" dirty="0"/>
            <a:t>X2 Ultima</a:t>
          </a:r>
        </a:p>
      </dgm:t>
    </dgm:pt>
    <dgm:pt modelId="{7DCEDC59-9B58-411D-A840-D49500757003}" type="parTrans" cxnId="{8D39150A-DDFE-4CC9-8F50-AC803AE09459}">
      <dgm:prSet/>
      <dgm:spPr/>
      <dgm:t>
        <a:bodyPr/>
        <a:lstStyle/>
        <a:p>
          <a:endParaRPr lang="en-US"/>
        </a:p>
      </dgm:t>
    </dgm:pt>
    <dgm:pt modelId="{9C239AFA-B0CD-4D56-8483-B58AF4483F38}" type="sibTrans" cxnId="{8D39150A-DDFE-4CC9-8F50-AC803AE09459}">
      <dgm:prSet/>
      <dgm:spPr/>
      <dgm:t>
        <a:bodyPr/>
        <a:lstStyle/>
        <a:p>
          <a:endParaRPr lang="en-US"/>
        </a:p>
      </dgm:t>
    </dgm:pt>
    <dgm:pt modelId="{48E12511-6F28-4BA3-BBCF-190A71001DD3}">
      <dgm:prSet/>
      <dgm:spPr/>
      <dgm:t>
        <a:bodyPr/>
        <a:lstStyle/>
        <a:p>
          <a:r>
            <a:rPr lang="en-US" dirty="0"/>
            <a:t>X2 Neo</a:t>
          </a:r>
        </a:p>
      </dgm:t>
    </dgm:pt>
    <dgm:pt modelId="{F82A0EBB-2CF5-458B-AEB6-7FC1CD8FDD70}" type="parTrans" cxnId="{CADFFE57-A8B8-4F7B-85A6-BDD88FA6D93D}">
      <dgm:prSet/>
      <dgm:spPr/>
      <dgm:t>
        <a:bodyPr/>
        <a:lstStyle/>
        <a:p>
          <a:endParaRPr lang="en-US"/>
        </a:p>
      </dgm:t>
    </dgm:pt>
    <dgm:pt modelId="{07746F38-C9B6-417A-B2D1-94FE906BD40D}" type="sibTrans" cxnId="{CADFFE57-A8B8-4F7B-85A6-BDD88FA6D93D}">
      <dgm:prSet/>
      <dgm:spPr/>
      <dgm:t>
        <a:bodyPr/>
        <a:lstStyle/>
        <a:p>
          <a:endParaRPr lang="en-US"/>
        </a:p>
      </dgm:t>
    </dgm:pt>
    <dgm:pt modelId="{2F7201DD-6E11-4CCC-9F88-F827244EC5B2}" type="pres">
      <dgm:prSet presAssocID="{F03147B4-C9C7-47AB-965A-2A7E2C33BEA2}" presName="Name0" presStyleCnt="0">
        <dgm:presLayoutVars>
          <dgm:dir/>
          <dgm:animLvl val="lvl"/>
          <dgm:resizeHandles val="exact"/>
        </dgm:presLayoutVars>
      </dgm:prSet>
      <dgm:spPr/>
    </dgm:pt>
    <dgm:pt modelId="{AAC1EEBE-EAE7-4F2B-BC3C-99EFAC32DF82}" type="pres">
      <dgm:prSet presAssocID="{D73B5CE9-41E4-40E3-B528-450080377442}" presName="composite" presStyleCnt="0"/>
      <dgm:spPr/>
    </dgm:pt>
    <dgm:pt modelId="{F448A0DA-47A0-4A0C-86BC-EB897034EB64}" type="pres">
      <dgm:prSet presAssocID="{D73B5CE9-41E4-40E3-B528-450080377442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F24F88D6-348E-41DB-A6CF-D3674E8E253C}" type="pres">
      <dgm:prSet presAssocID="{D73B5CE9-41E4-40E3-B528-450080377442}" presName="desTx" presStyleLbl="alignAccFollowNode1" presStyleIdx="0" presStyleCnt="4">
        <dgm:presLayoutVars>
          <dgm:bulletEnabled val="1"/>
        </dgm:presLayoutVars>
      </dgm:prSet>
      <dgm:spPr/>
    </dgm:pt>
    <dgm:pt modelId="{362B828C-6C42-4BC0-B104-581761DC6E0F}" type="pres">
      <dgm:prSet presAssocID="{11394AB5-937F-4452-98BE-0A3861FB9570}" presName="space" presStyleCnt="0"/>
      <dgm:spPr/>
    </dgm:pt>
    <dgm:pt modelId="{83C41AC7-6039-4FF8-8E07-F1E448FD0298}" type="pres">
      <dgm:prSet presAssocID="{B50E7CE7-3BB5-4476-BA5B-A392C43478A3}" presName="composite" presStyleCnt="0"/>
      <dgm:spPr/>
    </dgm:pt>
    <dgm:pt modelId="{BC92A006-1954-48B2-9A79-5BB83A16BC24}" type="pres">
      <dgm:prSet presAssocID="{B50E7CE7-3BB5-4476-BA5B-A392C43478A3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34BCD26E-134F-450F-BF4A-AF59BB05F830}" type="pres">
      <dgm:prSet presAssocID="{B50E7CE7-3BB5-4476-BA5B-A392C43478A3}" presName="desTx" presStyleLbl="alignAccFollowNode1" presStyleIdx="1" presStyleCnt="4">
        <dgm:presLayoutVars>
          <dgm:bulletEnabled val="1"/>
        </dgm:presLayoutVars>
      </dgm:prSet>
      <dgm:spPr/>
    </dgm:pt>
    <dgm:pt modelId="{D8D5C206-DDEC-4F54-98B1-BCD846B360F3}" type="pres">
      <dgm:prSet presAssocID="{881C86C4-2F97-4196-ABBF-A5E46EE90222}" presName="space" presStyleCnt="0"/>
      <dgm:spPr/>
    </dgm:pt>
    <dgm:pt modelId="{286F2FFE-11C2-405E-AAB0-7AAEADC5E5C7}" type="pres">
      <dgm:prSet presAssocID="{10AB94DE-7A9C-481C-8BC5-A61A039A0006}" presName="composite" presStyleCnt="0"/>
      <dgm:spPr/>
    </dgm:pt>
    <dgm:pt modelId="{E2B1E850-C167-43BF-A2A3-DA1F15D11411}" type="pres">
      <dgm:prSet presAssocID="{10AB94DE-7A9C-481C-8BC5-A61A039A0006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37711BF0-1CB6-4348-A037-846F08F25CCF}" type="pres">
      <dgm:prSet presAssocID="{10AB94DE-7A9C-481C-8BC5-A61A039A0006}" presName="desTx" presStyleLbl="alignAccFollowNode1" presStyleIdx="2" presStyleCnt="4">
        <dgm:presLayoutVars>
          <dgm:bulletEnabled val="1"/>
        </dgm:presLayoutVars>
      </dgm:prSet>
      <dgm:spPr/>
    </dgm:pt>
    <dgm:pt modelId="{F3C67FD3-CDFF-4730-A116-617FCE1BA4DF}" type="pres">
      <dgm:prSet presAssocID="{21802376-D0A2-43D6-8518-C349EF9D6CBB}" presName="space" presStyleCnt="0"/>
      <dgm:spPr/>
    </dgm:pt>
    <dgm:pt modelId="{3C45D377-1C83-4A41-886C-B82FE9DA8917}" type="pres">
      <dgm:prSet presAssocID="{4BFF3CF4-ECC4-4440-B28E-288AC6120282}" presName="composite" presStyleCnt="0"/>
      <dgm:spPr/>
    </dgm:pt>
    <dgm:pt modelId="{3ACB295F-8C4C-4240-B452-4621582D1CF7}" type="pres">
      <dgm:prSet presAssocID="{4BFF3CF4-ECC4-4440-B28E-288AC6120282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54B8DA92-466D-433C-A4A1-11DBE4BDCE97}" type="pres">
      <dgm:prSet presAssocID="{4BFF3CF4-ECC4-4440-B28E-288AC6120282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8D39150A-DDFE-4CC9-8F50-AC803AE09459}" srcId="{4BFF3CF4-ECC4-4440-B28E-288AC6120282}" destId="{FD040EFE-CD82-4156-913B-75C93923000B}" srcOrd="2" destOrd="0" parTransId="{7DCEDC59-9B58-411D-A840-D49500757003}" sibTransId="{9C239AFA-B0CD-4D56-8483-B58AF4483F38}"/>
    <dgm:cxn modelId="{B579540A-5B5D-486F-9E4B-C4430FDB9040}" srcId="{F03147B4-C9C7-47AB-965A-2A7E2C33BEA2}" destId="{B50E7CE7-3BB5-4476-BA5B-A392C43478A3}" srcOrd="1" destOrd="0" parTransId="{E587993F-138B-4740-BA5A-ECCD316713CC}" sibTransId="{881C86C4-2F97-4196-ABBF-A5E46EE90222}"/>
    <dgm:cxn modelId="{09E30B25-6FD2-47EA-91FC-32DE0449EEE3}" type="presOf" srcId="{F03147B4-C9C7-47AB-965A-2A7E2C33BEA2}" destId="{2F7201DD-6E11-4CCC-9F88-F827244EC5B2}" srcOrd="0" destOrd="0" presId="urn:microsoft.com/office/officeart/2005/8/layout/hList1"/>
    <dgm:cxn modelId="{9C7C2D28-B94E-4BFB-886B-2C4AF8E54120}" type="presOf" srcId="{10AB94DE-7A9C-481C-8BC5-A61A039A0006}" destId="{E2B1E850-C167-43BF-A2A3-DA1F15D11411}" srcOrd="0" destOrd="0" presId="urn:microsoft.com/office/officeart/2005/8/layout/hList1"/>
    <dgm:cxn modelId="{AC28A528-BFDF-4083-AE9D-7825A887B9C3}" type="presOf" srcId="{FD040EFE-CD82-4156-913B-75C93923000B}" destId="{54B8DA92-466D-433C-A4A1-11DBE4BDCE97}" srcOrd="0" destOrd="2" presId="urn:microsoft.com/office/officeart/2005/8/layout/hList1"/>
    <dgm:cxn modelId="{7E1F242C-E99B-4C1C-B195-16C6DD326C70}" type="presOf" srcId="{1B22B76D-5670-4DAA-A3DD-DA9F2EEFFD70}" destId="{37711BF0-1CB6-4348-A037-846F08F25CCF}" srcOrd="0" destOrd="0" presId="urn:microsoft.com/office/officeart/2005/8/layout/hList1"/>
    <dgm:cxn modelId="{09E3973F-E598-4A82-9812-BC5AE4CD0A96}" srcId="{F03147B4-C9C7-47AB-965A-2A7E2C33BEA2}" destId="{D73B5CE9-41E4-40E3-B528-450080377442}" srcOrd="0" destOrd="0" parTransId="{E89CE5BC-8021-403B-B05F-009738DA3FCA}" sibTransId="{11394AB5-937F-4452-98BE-0A3861FB9570}"/>
    <dgm:cxn modelId="{CFB7BB41-4B53-496F-BF73-1B3923C542A4}" type="presOf" srcId="{E3BCC0D3-BC48-4DDE-BEF0-9FA2B144F2E2}" destId="{54B8DA92-466D-433C-A4A1-11DBE4BDCE97}" srcOrd="0" destOrd="0" presId="urn:microsoft.com/office/officeart/2005/8/layout/hList1"/>
    <dgm:cxn modelId="{745CA443-56AD-4B85-9DC0-3FC5F4769BE9}" type="presOf" srcId="{48E12511-6F28-4BA3-BBCF-190A71001DD3}" destId="{54B8DA92-466D-433C-A4A1-11DBE4BDCE97}" srcOrd="0" destOrd="3" presId="urn:microsoft.com/office/officeart/2005/8/layout/hList1"/>
    <dgm:cxn modelId="{2EEAC365-2E68-4413-89E3-076351C3FEE0}" type="presOf" srcId="{1A77405B-0F55-42F5-AAE7-FDE0E641E5F8}" destId="{54B8DA92-466D-433C-A4A1-11DBE4BDCE97}" srcOrd="0" destOrd="1" presId="urn:microsoft.com/office/officeart/2005/8/layout/hList1"/>
    <dgm:cxn modelId="{EFAE0150-423C-4337-BECA-C4FD9A6D32CC}" srcId="{F03147B4-C9C7-47AB-965A-2A7E2C33BEA2}" destId="{4BFF3CF4-ECC4-4440-B28E-288AC6120282}" srcOrd="3" destOrd="0" parTransId="{96513872-324E-4442-8E87-AE0BE5F65BC5}" sibTransId="{490C9EDE-353D-4EBA-BDCF-56E07B7491CB}"/>
    <dgm:cxn modelId="{FBA90550-BF44-4828-BC90-632C22D7A430}" srcId="{10AB94DE-7A9C-481C-8BC5-A61A039A0006}" destId="{1B22B76D-5670-4DAA-A3DD-DA9F2EEFFD70}" srcOrd="0" destOrd="0" parTransId="{93A6E4EC-4307-431C-B4E8-4619492D3851}" sibTransId="{6FC84B5E-0168-4654-838F-3C2258E2E652}"/>
    <dgm:cxn modelId="{CADFFE57-A8B8-4F7B-85A6-BDD88FA6D93D}" srcId="{4BFF3CF4-ECC4-4440-B28E-288AC6120282}" destId="{48E12511-6F28-4BA3-BBCF-190A71001DD3}" srcOrd="3" destOrd="0" parTransId="{F82A0EBB-2CF5-458B-AEB6-7FC1CD8FDD70}" sibTransId="{07746F38-C9B6-417A-B2D1-94FE906BD40D}"/>
    <dgm:cxn modelId="{B42F6059-B9F0-405F-A109-51F00BCC784B}" srcId="{4BFF3CF4-ECC4-4440-B28E-288AC6120282}" destId="{1A77405B-0F55-42F5-AAE7-FDE0E641E5F8}" srcOrd="1" destOrd="0" parTransId="{9D6CC6D8-8557-4049-81C0-D3C18E0E90A2}" sibTransId="{BD622BF8-D72C-4802-BCD7-51DEF8A54D68}"/>
    <dgm:cxn modelId="{6B03EF79-0996-4F90-9B0F-381583210692}" srcId="{F03147B4-C9C7-47AB-965A-2A7E2C33BEA2}" destId="{10AB94DE-7A9C-481C-8BC5-A61A039A0006}" srcOrd="2" destOrd="0" parTransId="{9600955D-089F-416F-A247-64C4EA03C03D}" sibTransId="{21802376-D0A2-43D6-8518-C349EF9D6CBB}"/>
    <dgm:cxn modelId="{32B35998-0630-4C61-AC3B-FEB9BB5C08FB}" type="presOf" srcId="{D73B5CE9-41E4-40E3-B528-450080377442}" destId="{F448A0DA-47A0-4A0C-86BC-EB897034EB64}" srcOrd="0" destOrd="0" presId="urn:microsoft.com/office/officeart/2005/8/layout/hList1"/>
    <dgm:cxn modelId="{D2254C9B-5845-4028-8D9F-9DB09DAFDA61}" srcId="{D73B5CE9-41E4-40E3-B528-450080377442}" destId="{C94F7C95-79AD-4D13-8C6D-851F17292AEF}" srcOrd="0" destOrd="0" parTransId="{DDCB28B7-C8C5-4CD8-A633-9C413F0D5C1A}" sibTransId="{D5729605-F05E-46E0-AFC8-66E512B28D82}"/>
    <dgm:cxn modelId="{B7006EBD-F74F-46D7-8E69-14FF411E3D28}" type="presOf" srcId="{33A7CC0C-7DBB-43C2-8C17-7DE632161159}" destId="{34BCD26E-134F-450F-BF4A-AF59BB05F830}" srcOrd="0" destOrd="0" presId="urn:microsoft.com/office/officeart/2005/8/layout/hList1"/>
    <dgm:cxn modelId="{6AAD15C0-FC77-416A-A4CC-705ABE58D8A4}" type="presOf" srcId="{C94F7C95-79AD-4D13-8C6D-851F17292AEF}" destId="{F24F88D6-348E-41DB-A6CF-D3674E8E253C}" srcOrd="0" destOrd="0" presId="urn:microsoft.com/office/officeart/2005/8/layout/hList1"/>
    <dgm:cxn modelId="{861BE8C5-1D46-4B36-A264-B637B29EC04E}" type="presOf" srcId="{73BC8866-46A8-45E2-A916-01C8B7DBEAF6}" destId="{F24F88D6-348E-41DB-A6CF-D3674E8E253C}" srcOrd="0" destOrd="1" presId="urn:microsoft.com/office/officeart/2005/8/layout/hList1"/>
    <dgm:cxn modelId="{47B8CED1-0499-4B51-AE6D-A2B433DDDE8A}" type="presOf" srcId="{4BFF3CF4-ECC4-4440-B28E-288AC6120282}" destId="{3ACB295F-8C4C-4240-B452-4621582D1CF7}" srcOrd="0" destOrd="0" presId="urn:microsoft.com/office/officeart/2005/8/layout/hList1"/>
    <dgm:cxn modelId="{155BFBE0-132B-4810-BEFB-E049BEF9FBAD}" srcId="{D73B5CE9-41E4-40E3-B528-450080377442}" destId="{73BC8866-46A8-45E2-A916-01C8B7DBEAF6}" srcOrd="1" destOrd="0" parTransId="{D1231FB8-A16E-44E9-BCA6-C024BE9C6AF1}" sibTransId="{23731FFA-2029-443E-B645-4E3399B03D85}"/>
    <dgm:cxn modelId="{263876E1-E8E6-4B79-9DAD-D36287DA7FDE}" srcId="{4BFF3CF4-ECC4-4440-B28E-288AC6120282}" destId="{E3BCC0D3-BC48-4DDE-BEF0-9FA2B144F2E2}" srcOrd="0" destOrd="0" parTransId="{151300BD-10CD-413D-95E9-D1855E9A09AA}" sibTransId="{C7AC9592-E421-46B5-A452-A6B1438E48D4}"/>
    <dgm:cxn modelId="{FD741FE6-44E2-4036-8123-598DF67391A4}" type="presOf" srcId="{B50E7CE7-3BB5-4476-BA5B-A392C43478A3}" destId="{BC92A006-1954-48B2-9A79-5BB83A16BC24}" srcOrd="0" destOrd="0" presId="urn:microsoft.com/office/officeart/2005/8/layout/hList1"/>
    <dgm:cxn modelId="{8E5188FB-FCDF-46CC-8939-B76BAE61FD47}" srcId="{B50E7CE7-3BB5-4476-BA5B-A392C43478A3}" destId="{33A7CC0C-7DBB-43C2-8C17-7DE632161159}" srcOrd="0" destOrd="0" parTransId="{58175AF0-F525-4B95-8C0F-CD36CE268EAC}" sibTransId="{7CD97BA2-0C3B-41E6-92BE-2FAF2D591EEA}"/>
    <dgm:cxn modelId="{520188DF-D2D8-4D8F-86EA-22FA449535B6}" type="presParOf" srcId="{2F7201DD-6E11-4CCC-9F88-F827244EC5B2}" destId="{AAC1EEBE-EAE7-4F2B-BC3C-99EFAC32DF82}" srcOrd="0" destOrd="0" presId="urn:microsoft.com/office/officeart/2005/8/layout/hList1"/>
    <dgm:cxn modelId="{5EC0587C-85D8-43B7-A6B7-7D16FB1EA27B}" type="presParOf" srcId="{AAC1EEBE-EAE7-4F2B-BC3C-99EFAC32DF82}" destId="{F448A0DA-47A0-4A0C-86BC-EB897034EB64}" srcOrd="0" destOrd="0" presId="urn:microsoft.com/office/officeart/2005/8/layout/hList1"/>
    <dgm:cxn modelId="{0FAF67CA-5993-4033-BC6E-3DD00301D64F}" type="presParOf" srcId="{AAC1EEBE-EAE7-4F2B-BC3C-99EFAC32DF82}" destId="{F24F88D6-348E-41DB-A6CF-D3674E8E253C}" srcOrd="1" destOrd="0" presId="urn:microsoft.com/office/officeart/2005/8/layout/hList1"/>
    <dgm:cxn modelId="{490C23DF-8E20-452C-B04C-27FB2BCD366A}" type="presParOf" srcId="{2F7201DD-6E11-4CCC-9F88-F827244EC5B2}" destId="{362B828C-6C42-4BC0-B104-581761DC6E0F}" srcOrd="1" destOrd="0" presId="urn:microsoft.com/office/officeart/2005/8/layout/hList1"/>
    <dgm:cxn modelId="{0F5ABC6D-B65F-43F8-8B74-82627E6B6280}" type="presParOf" srcId="{2F7201DD-6E11-4CCC-9F88-F827244EC5B2}" destId="{83C41AC7-6039-4FF8-8E07-F1E448FD0298}" srcOrd="2" destOrd="0" presId="urn:microsoft.com/office/officeart/2005/8/layout/hList1"/>
    <dgm:cxn modelId="{3A650DA2-20B6-4CD9-87E4-D696AD24574B}" type="presParOf" srcId="{83C41AC7-6039-4FF8-8E07-F1E448FD0298}" destId="{BC92A006-1954-48B2-9A79-5BB83A16BC24}" srcOrd="0" destOrd="0" presId="urn:microsoft.com/office/officeart/2005/8/layout/hList1"/>
    <dgm:cxn modelId="{B9834660-CF24-40AC-AE49-2C77030FA399}" type="presParOf" srcId="{83C41AC7-6039-4FF8-8E07-F1E448FD0298}" destId="{34BCD26E-134F-450F-BF4A-AF59BB05F830}" srcOrd="1" destOrd="0" presId="urn:microsoft.com/office/officeart/2005/8/layout/hList1"/>
    <dgm:cxn modelId="{78449876-46DB-4A6E-9589-C00C6ED37B1F}" type="presParOf" srcId="{2F7201DD-6E11-4CCC-9F88-F827244EC5B2}" destId="{D8D5C206-DDEC-4F54-98B1-BCD846B360F3}" srcOrd="3" destOrd="0" presId="urn:microsoft.com/office/officeart/2005/8/layout/hList1"/>
    <dgm:cxn modelId="{4DB7118B-CBF6-47AD-8836-A5229F36CB59}" type="presParOf" srcId="{2F7201DD-6E11-4CCC-9F88-F827244EC5B2}" destId="{286F2FFE-11C2-405E-AAB0-7AAEADC5E5C7}" srcOrd="4" destOrd="0" presId="urn:microsoft.com/office/officeart/2005/8/layout/hList1"/>
    <dgm:cxn modelId="{B3C38C66-AF97-4BDA-9D5C-127C0C845C12}" type="presParOf" srcId="{286F2FFE-11C2-405E-AAB0-7AAEADC5E5C7}" destId="{E2B1E850-C167-43BF-A2A3-DA1F15D11411}" srcOrd="0" destOrd="0" presId="urn:microsoft.com/office/officeart/2005/8/layout/hList1"/>
    <dgm:cxn modelId="{F0CD90F6-BE18-42BC-8896-CD20A25E8847}" type="presParOf" srcId="{286F2FFE-11C2-405E-AAB0-7AAEADC5E5C7}" destId="{37711BF0-1CB6-4348-A037-846F08F25CCF}" srcOrd="1" destOrd="0" presId="urn:microsoft.com/office/officeart/2005/8/layout/hList1"/>
    <dgm:cxn modelId="{46746AED-F7FB-49B8-81D1-77569F4C5D57}" type="presParOf" srcId="{2F7201DD-6E11-4CCC-9F88-F827244EC5B2}" destId="{F3C67FD3-CDFF-4730-A116-617FCE1BA4DF}" srcOrd="5" destOrd="0" presId="urn:microsoft.com/office/officeart/2005/8/layout/hList1"/>
    <dgm:cxn modelId="{3F4C754A-DC60-46D9-8EA5-919C69C06EA8}" type="presParOf" srcId="{2F7201DD-6E11-4CCC-9F88-F827244EC5B2}" destId="{3C45D377-1C83-4A41-886C-B82FE9DA8917}" srcOrd="6" destOrd="0" presId="urn:microsoft.com/office/officeart/2005/8/layout/hList1"/>
    <dgm:cxn modelId="{557298E5-A8EC-4690-94E3-AAF92DE34C50}" type="presParOf" srcId="{3C45D377-1C83-4A41-886C-B82FE9DA8917}" destId="{3ACB295F-8C4C-4240-B452-4621582D1CF7}" srcOrd="0" destOrd="0" presId="urn:microsoft.com/office/officeart/2005/8/layout/hList1"/>
    <dgm:cxn modelId="{344EDE4F-3B72-4953-8A18-F1C17CB37037}" type="presParOf" srcId="{3C45D377-1C83-4A41-886C-B82FE9DA8917}" destId="{54B8DA92-466D-433C-A4A1-11DBE4BDCE9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C21774-ADB7-474F-82C6-DBA061C879E8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C6EFA32B-F47A-4A53-99E2-A0663E63A0D9}">
      <dgm:prSet phldrT="[Text]" custT="1"/>
      <dgm:spPr>
        <a:xfrm>
          <a:off x="3169592" y="3038"/>
          <a:ext cx="779115" cy="779115"/>
        </a:xfrm>
      </dgm:spPr>
      <dgm:t>
        <a:bodyPr/>
        <a:lstStyle/>
        <a:p>
          <a:r>
            <a:rPr lang="en-IN" sz="1600" b="1" dirty="0">
              <a:latin typeface="Calibri"/>
              <a:ea typeface="+mn-ea"/>
              <a:cs typeface="+mn-cs"/>
            </a:rPr>
            <a:t>On-board</a:t>
          </a:r>
          <a:r>
            <a:rPr lang="en-IN" sz="1800" b="1" dirty="0">
              <a:latin typeface="Calibri"/>
              <a:ea typeface="+mn-ea"/>
              <a:cs typeface="+mn-cs"/>
            </a:rPr>
            <a:t> safety</a:t>
          </a:r>
          <a:endParaRPr lang="en-US" sz="1800" b="1" dirty="0">
            <a:latin typeface="Calibri"/>
            <a:ea typeface="+mn-ea"/>
            <a:cs typeface="+mn-cs"/>
          </a:endParaRPr>
        </a:p>
      </dgm:t>
    </dgm:pt>
    <dgm:pt modelId="{9D3D05D1-2D18-42B3-8E20-BEBE1F4040BE}" type="parTrans" cxnId="{0E01FF36-A67D-4C78-BAAD-D83B964A6345}">
      <dgm:prSet/>
      <dgm:spPr/>
      <dgm:t>
        <a:bodyPr/>
        <a:lstStyle/>
        <a:p>
          <a:endParaRPr lang="en-US" sz="1800" b="1"/>
        </a:p>
      </dgm:t>
    </dgm:pt>
    <dgm:pt modelId="{FE6C659E-D1A1-4490-A22B-8AE59219B085}" type="sibTrans" cxnId="{0E01FF36-A67D-4C78-BAAD-D83B964A6345}">
      <dgm:prSet custT="1"/>
      <dgm:spPr>
        <a:xfrm>
          <a:off x="3333206" y="845418"/>
          <a:ext cx="451886" cy="451886"/>
        </a:xfrm>
      </dgm:spPr>
      <dgm:t>
        <a:bodyPr/>
        <a:lstStyle/>
        <a:p>
          <a:endParaRPr lang="en-US" sz="18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4B03BD3-C832-459E-994E-B6EC7F748220}">
      <dgm:prSet phldrT="[Text]" custT="1"/>
      <dgm:spPr>
        <a:xfrm>
          <a:off x="3162440" y="1366917"/>
          <a:ext cx="779115" cy="779115"/>
        </a:xfrm>
      </dgm:spPr>
      <dgm:t>
        <a:bodyPr/>
        <a:lstStyle/>
        <a:p>
          <a:r>
            <a:rPr lang="en-US" sz="1600" b="1" dirty="0">
              <a:latin typeface="Calibri"/>
              <a:ea typeface="+mn-ea"/>
              <a:cs typeface="+mn-cs"/>
            </a:rPr>
            <a:t>Indicator</a:t>
          </a:r>
          <a:r>
            <a:rPr lang="en-US" sz="1600" b="1" baseline="0" dirty="0">
              <a:latin typeface="Calibri"/>
              <a:ea typeface="+mn-ea"/>
              <a:cs typeface="+mn-cs"/>
            </a:rPr>
            <a:t> for external wear</a:t>
          </a:r>
          <a:endParaRPr lang="en-US" sz="1600" b="1" dirty="0">
            <a:latin typeface="Calibri"/>
            <a:ea typeface="+mn-ea"/>
            <a:cs typeface="+mn-cs"/>
          </a:endParaRPr>
        </a:p>
      </dgm:t>
    </dgm:pt>
    <dgm:pt modelId="{042902C2-4717-454A-8172-820E664EBA27}" type="parTrans" cxnId="{EEECA9AF-8E03-43E2-97D2-D3F721C21C8B}">
      <dgm:prSet/>
      <dgm:spPr/>
      <dgm:t>
        <a:bodyPr/>
        <a:lstStyle/>
        <a:p>
          <a:endParaRPr lang="en-US" sz="1800" b="1"/>
        </a:p>
      </dgm:t>
    </dgm:pt>
    <dgm:pt modelId="{58A862EE-C53B-4A14-BB63-98386D7CF3BE}" type="sibTrans" cxnId="{EEECA9AF-8E03-43E2-97D2-D3F721C21C8B}">
      <dgm:prSet custT="1"/>
      <dgm:spPr>
        <a:xfrm>
          <a:off x="3333206" y="2202948"/>
          <a:ext cx="451886" cy="451886"/>
        </a:xfrm>
      </dgm:spPr>
      <dgm:t>
        <a:bodyPr/>
        <a:lstStyle/>
        <a:p>
          <a:endParaRPr lang="en-US" sz="18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46146DD-3792-406D-B1CF-B901CB32572F}">
      <dgm:prSet phldrT="[Text]" custT="1"/>
      <dgm:spPr>
        <a:xfrm>
          <a:off x="5915630" y="1645102"/>
          <a:ext cx="1558230" cy="1558230"/>
        </a:xfrm>
      </dgm:spPr>
      <dgm:t>
        <a:bodyPr/>
        <a:lstStyle/>
        <a:p>
          <a:r>
            <a:rPr lang="en-IN" sz="1800" b="1" dirty="0">
              <a:latin typeface="Calibri"/>
              <a:ea typeface="+mn-ea"/>
              <a:cs typeface="+mn-cs"/>
            </a:rPr>
            <a:t>X10 + BI Rope</a:t>
          </a:r>
          <a:endParaRPr lang="en-US" sz="1800" b="1" dirty="0">
            <a:latin typeface="Calibri"/>
            <a:ea typeface="+mn-ea"/>
            <a:cs typeface="+mn-cs"/>
          </a:endParaRPr>
        </a:p>
      </dgm:t>
    </dgm:pt>
    <dgm:pt modelId="{6920E320-EB56-4E8D-BDB3-9BBC7F63CEB6}" type="parTrans" cxnId="{B99A6D2A-1E31-4055-868D-F26D177A3375}">
      <dgm:prSet/>
      <dgm:spPr/>
      <dgm:t>
        <a:bodyPr/>
        <a:lstStyle/>
        <a:p>
          <a:endParaRPr lang="en-US" sz="1800" b="1"/>
        </a:p>
      </dgm:t>
    </dgm:pt>
    <dgm:pt modelId="{6C566D2A-CF26-432B-94EB-0558C3B500AC}" type="sibTrans" cxnId="{B99A6D2A-1E31-4055-868D-F26D177A3375}">
      <dgm:prSet/>
      <dgm:spPr/>
      <dgm:t>
        <a:bodyPr/>
        <a:lstStyle/>
        <a:p>
          <a:endParaRPr lang="en-US" sz="1800" b="1"/>
        </a:p>
      </dgm:t>
    </dgm:pt>
    <dgm:pt modelId="{F972B6D1-B99E-4A81-8513-F75A35C0FBD2}">
      <dgm:prSet custT="1"/>
      <dgm:spPr>
        <a:xfrm>
          <a:off x="3173449" y="2745250"/>
          <a:ext cx="779115" cy="779115"/>
        </a:xfrm>
      </dgm:spPr>
      <dgm:t>
        <a:bodyPr/>
        <a:lstStyle/>
        <a:p>
          <a:r>
            <a:rPr lang="en-US" sz="1600" b="1" dirty="0">
              <a:latin typeface="Calibri"/>
              <a:ea typeface="+mn-ea"/>
              <a:cs typeface="+mn-cs"/>
            </a:rPr>
            <a:t>Delayed</a:t>
          </a:r>
          <a:r>
            <a:rPr lang="en-US" sz="1600" b="1" baseline="0" dirty="0">
              <a:latin typeface="Calibri"/>
              <a:ea typeface="+mn-ea"/>
              <a:cs typeface="+mn-cs"/>
            </a:rPr>
            <a:t> Snapback</a:t>
          </a:r>
          <a:endParaRPr lang="en-US" sz="1600" b="1" dirty="0">
            <a:latin typeface="Calibri"/>
            <a:ea typeface="+mn-ea"/>
            <a:cs typeface="+mn-cs"/>
          </a:endParaRPr>
        </a:p>
      </dgm:t>
    </dgm:pt>
    <dgm:pt modelId="{62FE8F00-5211-417B-9230-350A165575E0}" type="parTrans" cxnId="{A9081960-3533-4160-810D-0A1D6C42316B}">
      <dgm:prSet/>
      <dgm:spPr/>
      <dgm:t>
        <a:bodyPr/>
        <a:lstStyle/>
        <a:p>
          <a:endParaRPr lang="en-US" sz="1800" b="1"/>
        </a:p>
      </dgm:t>
    </dgm:pt>
    <dgm:pt modelId="{DC684216-7376-4CAA-8946-2EB75501CE9B}" type="sibTrans" cxnId="{A9081960-3533-4160-810D-0A1D6C42316B}">
      <dgm:prSet custT="1"/>
      <dgm:spPr>
        <a:xfrm>
          <a:off x="3333206" y="3560478"/>
          <a:ext cx="451886" cy="451886"/>
        </a:xfrm>
      </dgm:spPr>
      <dgm:t>
        <a:bodyPr/>
        <a:lstStyle/>
        <a:p>
          <a:endParaRPr lang="en-US" sz="18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F29AA7E-3742-4712-867B-09DF4C968B54}">
      <dgm:prSet custT="1"/>
      <dgm:spPr>
        <a:xfrm>
          <a:off x="3169592" y="4075629"/>
          <a:ext cx="779115" cy="779115"/>
        </a:xfrm>
      </dgm:spPr>
      <dgm:t>
        <a:bodyPr/>
        <a:lstStyle/>
        <a:p>
          <a:r>
            <a:rPr lang="en-IN" sz="1600" b="1" dirty="0">
              <a:latin typeface="Calibri"/>
              <a:ea typeface="+mn-ea"/>
              <a:cs typeface="+mn-cs"/>
            </a:rPr>
            <a:t>Rope Strength</a:t>
          </a:r>
          <a:endParaRPr lang="en-US" sz="1600" b="1" dirty="0">
            <a:latin typeface="Calibri"/>
            <a:ea typeface="+mn-ea"/>
            <a:cs typeface="+mn-cs"/>
          </a:endParaRPr>
        </a:p>
      </dgm:t>
    </dgm:pt>
    <dgm:pt modelId="{F11C0C60-2B17-4BD1-844B-F6BFD191DFB2}" type="parTrans" cxnId="{4D81CCF6-2895-48DD-89A6-A033F29EA7C4}">
      <dgm:prSet/>
      <dgm:spPr/>
      <dgm:t>
        <a:bodyPr/>
        <a:lstStyle/>
        <a:p>
          <a:endParaRPr lang="en-US" sz="1800" b="1"/>
        </a:p>
      </dgm:t>
    </dgm:pt>
    <dgm:pt modelId="{1097A28C-86D7-411A-9D96-BC70ACD6FA42}" type="sibTrans" cxnId="{4D81CCF6-2895-48DD-89A6-A033F29EA7C4}">
      <dgm:prSet custT="1"/>
      <dgm:spPr>
        <a:xfrm rot="21594878">
          <a:off x="4443330" y="2281881"/>
          <a:ext cx="1040426" cy="289830"/>
        </a:xfrm>
      </dgm:spPr>
      <dgm:t>
        <a:bodyPr/>
        <a:lstStyle/>
        <a:p>
          <a:endParaRPr lang="en-US" sz="18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D0AD76C-0F4E-4F63-9FC9-37C865A9FCE2}" type="pres">
      <dgm:prSet presAssocID="{E2C21774-ADB7-474F-82C6-DBA061C879E8}" presName="Name0" presStyleCnt="0">
        <dgm:presLayoutVars>
          <dgm:dir/>
          <dgm:resizeHandles val="exact"/>
        </dgm:presLayoutVars>
      </dgm:prSet>
      <dgm:spPr/>
    </dgm:pt>
    <dgm:pt modelId="{503C7E97-139E-4504-ADBB-F6AB9F2ED33B}" type="pres">
      <dgm:prSet presAssocID="{E2C21774-ADB7-474F-82C6-DBA061C879E8}" presName="vNodes" presStyleCnt="0"/>
      <dgm:spPr/>
    </dgm:pt>
    <dgm:pt modelId="{3408D8A5-D658-42D5-A201-4FC2634C88C0}" type="pres">
      <dgm:prSet presAssocID="{C6EFA32B-F47A-4A53-99E2-A0663E63A0D9}" presName="node" presStyleLbl="node1" presStyleIdx="0" presStyleCnt="5" custScaleX="228651">
        <dgm:presLayoutVars>
          <dgm:bulletEnabled val="1"/>
        </dgm:presLayoutVars>
      </dgm:prSet>
      <dgm:spPr>
        <a:prstGeom prst="ellipse">
          <a:avLst/>
        </a:prstGeom>
      </dgm:spPr>
    </dgm:pt>
    <dgm:pt modelId="{8B5B1425-A428-41E6-9A60-214B1282A45F}" type="pres">
      <dgm:prSet presAssocID="{FE6C659E-D1A1-4490-A22B-8AE59219B085}" presName="spacerT" presStyleCnt="0"/>
      <dgm:spPr/>
    </dgm:pt>
    <dgm:pt modelId="{6790706A-D580-4018-AF40-5249EC3FB30F}" type="pres">
      <dgm:prSet presAssocID="{FE6C659E-D1A1-4490-A22B-8AE59219B085}" presName="sibTrans" presStyleLbl="sibTrans2D1" presStyleIdx="0" presStyleCnt="4" custScaleX="44736" custScaleY="46158"/>
      <dgm:spPr>
        <a:prstGeom prst="mathPlus">
          <a:avLst/>
        </a:prstGeom>
      </dgm:spPr>
    </dgm:pt>
    <dgm:pt modelId="{BCB85CF5-615C-44BD-BBE7-A33660153B61}" type="pres">
      <dgm:prSet presAssocID="{FE6C659E-D1A1-4490-A22B-8AE59219B085}" presName="spacerB" presStyleCnt="0"/>
      <dgm:spPr/>
    </dgm:pt>
    <dgm:pt modelId="{877588BC-0073-4553-AD0A-824B5B744A26}" type="pres">
      <dgm:prSet presAssocID="{14B03BD3-C832-459E-994E-B6EC7F748220}" presName="node" presStyleLbl="node1" presStyleIdx="1" presStyleCnt="5" custScaleX="226815" custLinFactNeighborX="-918" custLinFactNeighborY="10034">
        <dgm:presLayoutVars>
          <dgm:bulletEnabled val="1"/>
        </dgm:presLayoutVars>
      </dgm:prSet>
      <dgm:spPr>
        <a:prstGeom prst="ellipse">
          <a:avLst/>
        </a:prstGeom>
      </dgm:spPr>
    </dgm:pt>
    <dgm:pt modelId="{7477B0DC-BFD7-43BF-BB1C-C54318EE06D1}" type="pres">
      <dgm:prSet presAssocID="{58A862EE-C53B-4A14-BB63-98386D7CF3BE}" presName="spacerT" presStyleCnt="0"/>
      <dgm:spPr/>
    </dgm:pt>
    <dgm:pt modelId="{1ADB7AB9-F82D-4B99-A789-B09642C6C316}" type="pres">
      <dgm:prSet presAssocID="{58A862EE-C53B-4A14-BB63-98386D7CF3BE}" presName="sibTrans" presStyleLbl="sibTrans2D1" presStyleIdx="1" presStyleCnt="4" custScaleX="42473" custScaleY="40121"/>
      <dgm:spPr>
        <a:prstGeom prst="mathPlus">
          <a:avLst/>
        </a:prstGeom>
      </dgm:spPr>
    </dgm:pt>
    <dgm:pt modelId="{2AE0DE9C-6AC5-4F2A-BAEA-FCC5494C53D2}" type="pres">
      <dgm:prSet presAssocID="{58A862EE-C53B-4A14-BB63-98386D7CF3BE}" presName="spacerB" presStyleCnt="0"/>
      <dgm:spPr/>
    </dgm:pt>
    <dgm:pt modelId="{8A66B86E-3C2F-41E1-9308-8DA8348DE2D1}" type="pres">
      <dgm:prSet presAssocID="{F972B6D1-B99E-4A81-8513-F75A35C0FBD2}" presName="node" presStyleLbl="node1" presStyleIdx="2" presStyleCnt="5" custScaleX="229641" custLinFactNeighborX="495" custLinFactNeighborY="42916">
        <dgm:presLayoutVars>
          <dgm:bulletEnabled val="1"/>
        </dgm:presLayoutVars>
      </dgm:prSet>
      <dgm:spPr>
        <a:prstGeom prst="ellipse">
          <a:avLst/>
        </a:prstGeom>
      </dgm:spPr>
    </dgm:pt>
    <dgm:pt modelId="{1B0F176D-F135-429F-9FE5-DA2AA8E03694}" type="pres">
      <dgm:prSet presAssocID="{DC684216-7376-4CAA-8946-2EB75501CE9B}" presName="spacerT" presStyleCnt="0"/>
      <dgm:spPr/>
    </dgm:pt>
    <dgm:pt modelId="{BFBB4F32-F255-43E7-8CEB-02157C4F2152}" type="pres">
      <dgm:prSet presAssocID="{DC684216-7376-4CAA-8946-2EB75501CE9B}" presName="sibTrans" presStyleLbl="sibTrans2D1" presStyleIdx="2" presStyleCnt="4" custScaleX="40372" custScaleY="49311"/>
      <dgm:spPr>
        <a:prstGeom prst="mathPlus">
          <a:avLst/>
        </a:prstGeom>
      </dgm:spPr>
    </dgm:pt>
    <dgm:pt modelId="{2611E449-B290-4281-892C-85A50A0631CB}" type="pres">
      <dgm:prSet presAssocID="{DC684216-7376-4CAA-8946-2EB75501CE9B}" presName="spacerB" presStyleCnt="0"/>
      <dgm:spPr/>
    </dgm:pt>
    <dgm:pt modelId="{027D7EA0-4B62-479B-A487-30BDC6BF357A}" type="pres">
      <dgm:prSet presAssocID="{7F29AA7E-3742-4712-867B-09DF4C968B54}" presName="node" presStyleLbl="node1" presStyleIdx="3" presStyleCnt="5" custAng="0" custScaleX="228651">
        <dgm:presLayoutVars>
          <dgm:bulletEnabled val="1"/>
        </dgm:presLayoutVars>
      </dgm:prSet>
      <dgm:spPr>
        <a:prstGeom prst="ellipse">
          <a:avLst/>
        </a:prstGeom>
      </dgm:spPr>
    </dgm:pt>
    <dgm:pt modelId="{82E6B631-1457-40A7-BD19-ECA9AE94533A}" type="pres">
      <dgm:prSet presAssocID="{E2C21774-ADB7-474F-82C6-DBA061C879E8}" presName="sibTransLast" presStyleLbl="sibTrans2D1" presStyleIdx="3" presStyleCnt="4" custLinFactNeighborX="-1805" custLinFactNeighborY="21482"/>
      <dgm:spPr>
        <a:prstGeom prst="rightArrow">
          <a:avLst>
            <a:gd name="adj1" fmla="val 60000"/>
            <a:gd name="adj2" fmla="val 50000"/>
          </a:avLst>
        </a:prstGeom>
      </dgm:spPr>
    </dgm:pt>
    <dgm:pt modelId="{DC8E9110-7605-4DF9-9479-C8E73E14B224}" type="pres">
      <dgm:prSet presAssocID="{E2C21774-ADB7-474F-82C6-DBA061C879E8}" presName="connectorText" presStyleLbl="sibTrans2D1" presStyleIdx="3" presStyleCnt="4"/>
      <dgm:spPr/>
    </dgm:pt>
    <dgm:pt modelId="{A1BC16A0-86C0-4D76-8D45-7292366A1326}" type="pres">
      <dgm:prSet presAssocID="{E2C21774-ADB7-474F-82C6-DBA061C879E8}" presName="lastNode" presStyleLbl="node1" presStyleIdx="4" presStyleCnt="5" custLinFactX="43037" custLinFactNeighborX="100000" custLinFactNeighborY="1632">
        <dgm:presLayoutVars>
          <dgm:bulletEnabled val="1"/>
        </dgm:presLayoutVars>
      </dgm:prSet>
      <dgm:spPr>
        <a:prstGeom prst="ellipse">
          <a:avLst/>
        </a:prstGeom>
      </dgm:spPr>
    </dgm:pt>
  </dgm:ptLst>
  <dgm:cxnLst>
    <dgm:cxn modelId="{21D5CF0F-33B8-44E1-A512-BFED78669BF3}" type="presOf" srcId="{58A862EE-C53B-4A14-BB63-98386D7CF3BE}" destId="{1ADB7AB9-F82D-4B99-A789-B09642C6C316}" srcOrd="0" destOrd="0" presId="urn:microsoft.com/office/officeart/2005/8/layout/equation2"/>
    <dgm:cxn modelId="{B99A6D2A-1E31-4055-868D-F26D177A3375}" srcId="{E2C21774-ADB7-474F-82C6-DBA061C879E8}" destId="{346146DD-3792-406D-B1CF-B901CB32572F}" srcOrd="4" destOrd="0" parTransId="{6920E320-EB56-4E8D-BDB3-9BBC7F63CEB6}" sibTransId="{6C566D2A-CF26-432B-94EB-0558C3B500AC}"/>
    <dgm:cxn modelId="{0E01FF36-A67D-4C78-BAAD-D83B964A6345}" srcId="{E2C21774-ADB7-474F-82C6-DBA061C879E8}" destId="{C6EFA32B-F47A-4A53-99E2-A0663E63A0D9}" srcOrd="0" destOrd="0" parTransId="{9D3D05D1-2D18-42B3-8E20-BEBE1F4040BE}" sibTransId="{FE6C659E-D1A1-4490-A22B-8AE59219B085}"/>
    <dgm:cxn modelId="{A9081960-3533-4160-810D-0A1D6C42316B}" srcId="{E2C21774-ADB7-474F-82C6-DBA061C879E8}" destId="{F972B6D1-B99E-4A81-8513-F75A35C0FBD2}" srcOrd="2" destOrd="0" parTransId="{62FE8F00-5211-417B-9230-350A165575E0}" sibTransId="{DC684216-7376-4CAA-8946-2EB75501CE9B}"/>
    <dgm:cxn modelId="{72A95165-D752-48B4-AE27-F0AB12512497}" type="presOf" srcId="{346146DD-3792-406D-B1CF-B901CB32572F}" destId="{A1BC16A0-86C0-4D76-8D45-7292366A1326}" srcOrd="0" destOrd="0" presId="urn:microsoft.com/office/officeart/2005/8/layout/equation2"/>
    <dgm:cxn modelId="{896C6146-64D3-49B6-B199-9478A1F35DFE}" type="presOf" srcId="{14B03BD3-C832-459E-994E-B6EC7F748220}" destId="{877588BC-0073-4553-AD0A-824B5B744A26}" srcOrd="0" destOrd="0" presId="urn:microsoft.com/office/officeart/2005/8/layout/equation2"/>
    <dgm:cxn modelId="{8DC8EE70-4177-405E-968A-E207C814C27A}" type="presOf" srcId="{E2C21774-ADB7-474F-82C6-DBA061C879E8}" destId="{3D0AD76C-0F4E-4F63-9FC9-37C865A9FCE2}" srcOrd="0" destOrd="0" presId="urn:microsoft.com/office/officeart/2005/8/layout/equation2"/>
    <dgm:cxn modelId="{7903817A-8539-4250-B1DB-B19CECF1E9D1}" type="presOf" srcId="{1097A28C-86D7-411A-9D96-BC70ACD6FA42}" destId="{82E6B631-1457-40A7-BD19-ECA9AE94533A}" srcOrd="0" destOrd="0" presId="urn:microsoft.com/office/officeart/2005/8/layout/equation2"/>
    <dgm:cxn modelId="{5287737E-333F-4579-B960-EA1CC095D178}" type="presOf" srcId="{7F29AA7E-3742-4712-867B-09DF4C968B54}" destId="{027D7EA0-4B62-479B-A487-30BDC6BF357A}" srcOrd="0" destOrd="0" presId="urn:microsoft.com/office/officeart/2005/8/layout/equation2"/>
    <dgm:cxn modelId="{EEECA9AF-8E03-43E2-97D2-D3F721C21C8B}" srcId="{E2C21774-ADB7-474F-82C6-DBA061C879E8}" destId="{14B03BD3-C832-459E-994E-B6EC7F748220}" srcOrd="1" destOrd="0" parTransId="{042902C2-4717-454A-8172-820E664EBA27}" sibTransId="{58A862EE-C53B-4A14-BB63-98386D7CF3BE}"/>
    <dgm:cxn modelId="{51BB8DC2-DA93-4C34-A3C0-05769769BE95}" type="presOf" srcId="{C6EFA32B-F47A-4A53-99E2-A0663E63A0D9}" destId="{3408D8A5-D658-42D5-A201-4FC2634C88C0}" srcOrd="0" destOrd="0" presId="urn:microsoft.com/office/officeart/2005/8/layout/equation2"/>
    <dgm:cxn modelId="{20FEE9D1-5A85-4B62-BE54-8BD03A776FD5}" type="presOf" srcId="{F972B6D1-B99E-4A81-8513-F75A35C0FBD2}" destId="{8A66B86E-3C2F-41E1-9308-8DA8348DE2D1}" srcOrd="0" destOrd="0" presId="urn:microsoft.com/office/officeart/2005/8/layout/equation2"/>
    <dgm:cxn modelId="{3A94B6D3-A3FD-43B2-A360-967E3B67F30B}" type="presOf" srcId="{FE6C659E-D1A1-4490-A22B-8AE59219B085}" destId="{6790706A-D580-4018-AF40-5249EC3FB30F}" srcOrd="0" destOrd="0" presId="urn:microsoft.com/office/officeart/2005/8/layout/equation2"/>
    <dgm:cxn modelId="{2680E2D9-062E-401D-8139-7AF5BA30769A}" type="presOf" srcId="{DC684216-7376-4CAA-8946-2EB75501CE9B}" destId="{BFBB4F32-F255-43E7-8CEB-02157C4F2152}" srcOrd="0" destOrd="0" presId="urn:microsoft.com/office/officeart/2005/8/layout/equation2"/>
    <dgm:cxn modelId="{6BB17CF6-BDE4-414F-BA6D-6AE58A725C14}" type="presOf" srcId="{1097A28C-86D7-411A-9D96-BC70ACD6FA42}" destId="{DC8E9110-7605-4DF9-9479-C8E73E14B224}" srcOrd="1" destOrd="0" presId="urn:microsoft.com/office/officeart/2005/8/layout/equation2"/>
    <dgm:cxn modelId="{4D81CCF6-2895-48DD-89A6-A033F29EA7C4}" srcId="{E2C21774-ADB7-474F-82C6-DBA061C879E8}" destId="{7F29AA7E-3742-4712-867B-09DF4C968B54}" srcOrd="3" destOrd="0" parTransId="{F11C0C60-2B17-4BD1-844B-F6BFD191DFB2}" sibTransId="{1097A28C-86D7-411A-9D96-BC70ACD6FA42}"/>
    <dgm:cxn modelId="{7D64E5B3-4945-4F97-8E75-BCAC3B2FF5F1}" type="presParOf" srcId="{3D0AD76C-0F4E-4F63-9FC9-37C865A9FCE2}" destId="{503C7E97-139E-4504-ADBB-F6AB9F2ED33B}" srcOrd="0" destOrd="0" presId="urn:microsoft.com/office/officeart/2005/8/layout/equation2"/>
    <dgm:cxn modelId="{B00C4695-AE78-4CFE-B905-8C7FD54130B5}" type="presParOf" srcId="{503C7E97-139E-4504-ADBB-F6AB9F2ED33B}" destId="{3408D8A5-D658-42D5-A201-4FC2634C88C0}" srcOrd="0" destOrd="0" presId="urn:microsoft.com/office/officeart/2005/8/layout/equation2"/>
    <dgm:cxn modelId="{3DC4B1F4-AE04-49C8-A1DF-44D1CBADCB7C}" type="presParOf" srcId="{503C7E97-139E-4504-ADBB-F6AB9F2ED33B}" destId="{8B5B1425-A428-41E6-9A60-214B1282A45F}" srcOrd="1" destOrd="0" presId="urn:microsoft.com/office/officeart/2005/8/layout/equation2"/>
    <dgm:cxn modelId="{811AAE9F-ACC8-49ED-A4A3-00E50CBD0C3F}" type="presParOf" srcId="{503C7E97-139E-4504-ADBB-F6AB9F2ED33B}" destId="{6790706A-D580-4018-AF40-5249EC3FB30F}" srcOrd="2" destOrd="0" presId="urn:microsoft.com/office/officeart/2005/8/layout/equation2"/>
    <dgm:cxn modelId="{453D88CA-4A47-4CB8-A921-FEEDFBC1B15F}" type="presParOf" srcId="{503C7E97-139E-4504-ADBB-F6AB9F2ED33B}" destId="{BCB85CF5-615C-44BD-BBE7-A33660153B61}" srcOrd="3" destOrd="0" presId="urn:microsoft.com/office/officeart/2005/8/layout/equation2"/>
    <dgm:cxn modelId="{4A2ECDD5-2C5C-487C-B7C3-1EA2F4410A22}" type="presParOf" srcId="{503C7E97-139E-4504-ADBB-F6AB9F2ED33B}" destId="{877588BC-0073-4553-AD0A-824B5B744A26}" srcOrd="4" destOrd="0" presId="urn:microsoft.com/office/officeart/2005/8/layout/equation2"/>
    <dgm:cxn modelId="{D7EBF7AA-3C52-40B6-9BAC-E45389E35F93}" type="presParOf" srcId="{503C7E97-139E-4504-ADBB-F6AB9F2ED33B}" destId="{7477B0DC-BFD7-43BF-BB1C-C54318EE06D1}" srcOrd="5" destOrd="0" presId="urn:microsoft.com/office/officeart/2005/8/layout/equation2"/>
    <dgm:cxn modelId="{B3247C3C-0B40-43AA-BF5E-F7267F35F7E7}" type="presParOf" srcId="{503C7E97-139E-4504-ADBB-F6AB9F2ED33B}" destId="{1ADB7AB9-F82D-4B99-A789-B09642C6C316}" srcOrd="6" destOrd="0" presId="urn:microsoft.com/office/officeart/2005/8/layout/equation2"/>
    <dgm:cxn modelId="{95AE6EF4-B369-408D-8045-78AC1D2D3D48}" type="presParOf" srcId="{503C7E97-139E-4504-ADBB-F6AB9F2ED33B}" destId="{2AE0DE9C-6AC5-4F2A-BAEA-FCC5494C53D2}" srcOrd="7" destOrd="0" presId="urn:microsoft.com/office/officeart/2005/8/layout/equation2"/>
    <dgm:cxn modelId="{D691C13F-F738-4675-BF04-786FEB902734}" type="presParOf" srcId="{503C7E97-139E-4504-ADBB-F6AB9F2ED33B}" destId="{8A66B86E-3C2F-41E1-9308-8DA8348DE2D1}" srcOrd="8" destOrd="0" presId="urn:microsoft.com/office/officeart/2005/8/layout/equation2"/>
    <dgm:cxn modelId="{CE839D4A-BAD7-46D5-941A-C8217804927A}" type="presParOf" srcId="{503C7E97-139E-4504-ADBB-F6AB9F2ED33B}" destId="{1B0F176D-F135-429F-9FE5-DA2AA8E03694}" srcOrd="9" destOrd="0" presId="urn:microsoft.com/office/officeart/2005/8/layout/equation2"/>
    <dgm:cxn modelId="{1F7387FB-6A35-4EDF-9460-330E343018EE}" type="presParOf" srcId="{503C7E97-139E-4504-ADBB-F6AB9F2ED33B}" destId="{BFBB4F32-F255-43E7-8CEB-02157C4F2152}" srcOrd="10" destOrd="0" presId="urn:microsoft.com/office/officeart/2005/8/layout/equation2"/>
    <dgm:cxn modelId="{B97C6B72-B9A4-481C-BD0D-F338C0ECCC2E}" type="presParOf" srcId="{503C7E97-139E-4504-ADBB-F6AB9F2ED33B}" destId="{2611E449-B290-4281-892C-85A50A0631CB}" srcOrd="11" destOrd="0" presId="urn:microsoft.com/office/officeart/2005/8/layout/equation2"/>
    <dgm:cxn modelId="{CC376D1A-0B90-4527-A8F0-76DA14F88D2D}" type="presParOf" srcId="{503C7E97-139E-4504-ADBB-F6AB9F2ED33B}" destId="{027D7EA0-4B62-479B-A487-30BDC6BF357A}" srcOrd="12" destOrd="0" presId="urn:microsoft.com/office/officeart/2005/8/layout/equation2"/>
    <dgm:cxn modelId="{CF51BDC0-7006-40E1-B73F-2680667F2E24}" type="presParOf" srcId="{3D0AD76C-0F4E-4F63-9FC9-37C865A9FCE2}" destId="{82E6B631-1457-40A7-BD19-ECA9AE94533A}" srcOrd="1" destOrd="0" presId="urn:microsoft.com/office/officeart/2005/8/layout/equation2"/>
    <dgm:cxn modelId="{A5B2F577-951F-4591-9DAD-B0AAC1292DEE}" type="presParOf" srcId="{82E6B631-1457-40A7-BD19-ECA9AE94533A}" destId="{DC8E9110-7605-4DF9-9479-C8E73E14B224}" srcOrd="0" destOrd="0" presId="urn:microsoft.com/office/officeart/2005/8/layout/equation2"/>
    <dgm:cxn modelId="{622011C9-C04C-46E0-87F3-2830E8B3F7B3}" type="presParOf" srcId="{3D0AD76C-0F4E-4F63-9FC9-37C865A9FCE2}" destId="{A1BC16A0-86C0-4D76-8D45-7292366A1326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F5EB07-2A42-4E61-9782-C4FC3DF5C45B}">
      <dsp:nvSpPr>
        <dsp:cNvPr id="0" name=""/>
        <dsp:cNvSpPr/>
      </dsp:nvSpPr>
      <dsp:spPr>
        <a:xfrm>
          <a:off x="10657660" y="3578058"/>
          <a:ext cx="91440" cy="6666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6686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C2A5AC-ACA5-4922-9DA5-B23C346A2E7B}">
      <dsp:nvSpPr>
        <dsp:cNvPr id="0" name=""/>
        <dsp:cNvSpPr/>
      </dsp:nvSpPr>
      <dsp:spPr>
        <a:xfrm>
          <a:off x="6500769" y="1455740"/>
          <a:ext cx="4202610" cy="666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4327"/>
              </a:lnTo>
              <a:lnTo>
                <a:pt x="4202610" y="454327"/>
              </a:lnTo>
              <a:lnTo>
                <a:pt x="4202610" y="66668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48112A-6395-42E2-906F-4542FA2254C5}">
      <dsp:nvSpPr>
        <dsp:cNvPr id="0" name=""/>
        <dsp:cNvSpPr/>
      </dsp:nvSpPr>
      <dsp:spPr>
        <a:xfrm>
          <a:off x="7855919" y="3578058"/>
          <a:ext cx="91440" cy="6666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6686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3B343F-D25A-4890-883D-240A6117471A}">
      <dsp:nvSpPr>
        <dsp:cNvPr id="0" name=""/>
        <dsp:cNvSpPr/>
      </dsp:nvSpPr>
      <dsp:spPr>
        <a:xfrm>
          <a:off x="6500769" y="1455740"/>
          <a:ext cx="1400870" cy="666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4327"/>
              </a:lnTo>
              <a:lnTo>
                <a:pt x="1400870" y="454327"/>
              </a:lnTo>
              <a:lnTo>
                <a:pt x="1400870" y="66668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83AB0B-E606-4BB1-A95D-157E06CE7636}">
      <dsp:nvSpPr>
        <dsp:cNvPr id="0" name=""/>
        <dsp:cNvSpPr/>
      </dsp:nvSpPr>
      <dsp:spPr>
        <a:xfrm>
          <a:off x="5099899" y="1455740"/>
          <a:ext cx="1400870" cy="666686"/>
        </a:xfrm>
        <a:custGeom>
          <a:avLst/>
          <a:gdLst/>
          <a:ahLst/>
          <a:cxnLst/>
          <a:rect l="0" t="0" r="0" b="0"/>
          <a:pathLst>
            <a:path>
              <a:moveTo>
                <a:pt x="1400870" y="0"/>
              </a:moveTo>
              <a:lnTo>
                <a:pt x="1400870" y="454327"/>
              </a:lnTo>
              <a:lnTo>
                <a:pt x="0" y="454327"/>
              </a:lnTo>
              <a:lnTo>
                <a:pt x="0" y="66668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0C95BE-CEDB-4E0D-B533-BB1D21E1B8A5}">
      <dsp:nvSpPr>
        <dsp:cNvPr id="0" name=""/>
        <dsp:cNvSpPr/>
      </dsp:nvSpPr>
      <dsp:spPr>
        <a:xfrm>
          <a:off x="2252438" y="3578058"/>
          <a:ext cx="91440" cy="6666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6686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8D6AE9-7577-4B7E-A461-17FF2DB26D73}">
      <dsp:nvSpPr>
        <dsp:cNvPr id="0" name=""/>
        <dsp:cNvSpPr/>
      </dsp:nvSpPr>
      <dsp:spPr>
        <a:xfrm>
          <a:off x="2298158" y="1455740"/>
          <a:ext cx="4202610" cy="666686"/>
        </a:xfrm>
        <a:custGeom>
          <a:avLst/>
          <a:gdLst/>
          <a:ahLst/>
          <a:cxnLst/>
          <a:rect l="0" t="0" r="0" b="0"/>
          <a:pathLst>
            <a:path>
              <a:moveTo>
                <a:pt x="4202610" y="0"/>
              </a:moveTo>
              <a:lnTo>
                <a:pt x="4202610" y="454327"/>
              </a:lnTo>
              <a:lnTo>
                <a:pt x="0" y="454327"/>
              </a:lnTo>
              <a:lnTo>
                <a:pt x="0" y="66668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A1968B-3681-48A1-A30A-1CCE7915E821}">
      <dsp:nvSpPr>
        <dsp:cNvPr id="0" name=""/>
        <dsp:cNvSpPr/>
      </dsp:nvSpPr>
      <dsp:spPr>
        <a:xfrm>
          <a:off x="5354603" y="108"/>
          <a:ext cx="2292333" cy="14556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8F3180-FF4F-4CE8-9207-706456D8330B}">
      <dsp:nvSpPr>
        <dsp:cNvPr id="0" name=""/>
        <dsp:cNvSpPr/>
      </dsp:nvSpPr>
      <dsp:spPr>
        <a:xfrm>
          <a:off x="5609306" y="242076"/>
          <a:ext cx="2292333" cy="1455631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Polymer Materials used for rope making</a:t>
          </a:r>
          <a:endParaRPr lang="en-US" sz="2400" kern="1200" dirty="0"/>
        </a:p>
      </dsp:txBody>
      <dsp:txXfrm>
        <a:off x="5651940" y="284710"/>
        <a:ext cx="2207065" cy="1370363"/>
      </dsp:txXfrm>
    </dsp:sp>
    <dsp:sp modelId="{B28D86FC-344B-41F5-8788-C64BBC719B22}">
      <dsp:nvSpPr>
        <dsp:cNvPr id="0" name=""/>
        <dsp:cNvSpPr/>
      </dsp:nvSpPr>
      <dsp:spPr>
        <a:xfrm>
          <a:off x="1151992" y="2122426"/>
          <a:ext cx="2292333" cy="14556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AA0133-3605-4E32-B71B-CF54A3CB48EC}">
      <dsp:nvSpPr>
        <dsp:cNvPr id="0" name=""/>
        <dsp:cNvSpPr/>
      </dsp:nvSpPr>
      <dsp:spPr>
        <a:xfrm>
          <a:off x="1406695" y="2364395"/>
          <a:ext cx="2292333" cy="1455631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High Density Polyethylene [HDPE]</a:t>
          </a:r>
          <a:endParaRPr lang="en-US" sz="2400" kern="1200" dirty="0"/>
        </a:p>
      </dsp:txBody>
      <dsp:txXfrm>
        <a:off x="1449329" y="2407029"/>
        <a:ext cx="2207065" cy="1370363"/>
      </dsp:txXfrm>
    </dsp:sp>
    <dsp:sp modelId="{91F04C47-1477-43CE-9C63-BA06DD02F72B}">
      <dsp:nvSpPr>
        <dsp:cNvPr id="0" name=""/>
        <dsp:cNvSpPr/>
      </dsp:nvSpPr>
      <dsp:spPr>
        <a:xfrm>
          <a:off x="1151992" y="4244745"/>
          <a:ext cx="2292333" cy="14556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F8929D-26C4-4FC2-8E7B-CA962CDCC39A}">
      <dsp:nvSpPr>
        <dsp:cNvPr id="0" name=""/>
        <dsp:cNvSpPr/>
      </dsp:nvSpPr>
      <dsp:spPr>
        <a:xfrm>
          <a:off x="1406695" y="4486713"/>
          <a:ext cx="2292333" cy="1455631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HMPE</a:t>
          </a:r>
          <a:endParaRPr lang="en-US" sz="2400" kern="1200" dirty="0"/>
        </a:p>
      </dsp:txBody>
      <dsp:txXfrm>
        <a:off x="1449329" y="4529347"/>
        <a:ext cx="2207065" cy="1370363"/>
      </dsp:txXfrm>
    </dsp:sp>
    <dsp:sp modelId="{7042E2AA-C18A-4D9F-9E2F-53611408EF8E}">
      <dsp:nvSpPr>
        <dsp:cNvPr id="0" name=""/>
        <dsp:cNvSpPr/>
      </dsp:nvSpPr>
      <dsp:spPr>
        <a:xfrm>
          <a:off x="3953732" y="2122426"/>
          <a:ext cx="2292333" cy="14556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77428E-95D0-4576-A26C-B8F24EE7A44E}">
      <dsp:nvSpPr>
        <dsp:cNvPr id="0" name=""/>
        <dsp:cNvSpPr/>
      </dsp:nvSpPr>
      <dsp:spPr>
        <a:xfrm>
          <a:off x="4208436" y="2364395"/>
          <a:ext cx="2292333" cy="1455631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Polypropylene [PP]</a:t>
          </a:r>
          <a:endParaRPr lang="en-US" sz="2400" kern="1200" dirty="0"/>
        </a:p>
      </dsp:txBody>
      <dsp:txXfrm>
        <a:off x="4251070" y="2407029"/>
        <a:ext cx="2207065" cy="1370363"/>
      </dsp:txXfrm>
    </dsp:sp>
    <dsp:sp modelId="{59967180-1526-450D-BC9A-F0605C1E70B7}">
      <dsp:nvSpPr>
        <dsp:cNvPr id="0" name=""/>
        <dsp:cNvSpPr/>
      </dsp:nvSpPr>
      <dsp:spPr>
        <a:xfrm>
          <a:off x="6755473" y="2122426"/>
          <a:ext cx="2292333" cy="14556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3C2F5C-A297-44C7-AEEB-8202A032C711}">
      <dsp:nvSpPr>
        <dsp:cNvPr id="0" name=""/>
        <dsp:cNvSpPr/>
      </dsp:nvSpPr>
      <dsp:spPr>
        <a:xfrm>
          <a:off x="7010177" y="2364395"/>
          <a:ext cx="2292333" cy="1455631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Polyester</a:t>
          </a:r>
          <a:endParaRPr lang="en-US" sz="2400" kern="1200" dirty="0"/>
        </a:p>
      </dsp:txBody>
      <dsp:txXfrm>
        <a:off x="7052811" y="2407029"/>
        <a:ext cx="2207065" cy="1370363"/>
      </dsp:txXfrm>
    </dsp:sp>
    <dsp:sp modelId="{56FD182E-5981-48BB-9DB5-0B3CFAA96E4C}">
      <dsp:nvSpPr>
        <dsp:cNvPr id="0" name=""/>
        <dsp:cNvSpPr/>
      </dsp:nvSpPr>
      <dsp:spPr>
        <a:xfrm>
          <a:off x="6755473" y="4244745"/>
          <a:ext cx="2292333" cy="14556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5BEE8F-7BB9-49D7-8582-131C1784384A}">
      <dsp:nvSpPr>
        <dsp:cNvPr id="0" name=""/>
        <dsp:cNvSpPr/>
      </dsp:nvSpPr>
      <dsp:spPr>
        <a:xfrm>
          <a:off x="7010177" y="4486713"/>
          <a:ext cx="2292333" cy="1455631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Vectran</a:t>
          </a:r>
          <a:endParaRPr lang="en-US" sz="2400" kern="1200" dirty="0"/>
        </a:p>
      </dsp:txBody>
      <dsp:txXfrm>
        <a:off x="7052811" y="4529347"/>
        <a:ext cx="2207065" cy="1370363"/>
      </dsp:txXfrm>
    </dsp:sp>
    <dsp:sp modelId="{0FD69970-35EA-4C6C-A176-A2591E889472}">
      <dsp:nvSpPr>
        <dsp:cNvPr id="0" name=""/>
        <dsp:cNvSpPr/>
      </dsp:nvSpPr>
      <dsp:spPr>
        <a:xfrm>
          <a:off x="9557213" y="2122426"/>
          <a:ext cx="2292333" cy="14556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98DF68-20FF-4BC1-B72C-81159249DD1C}">
      <dsp:nvSpPr>
        <dsp:cNvPr id="0" name=""/>
        <dsp:cNvSpPr/>
      </dsp:nvSpPr>
      <dsp:spPr>
        <a:xfrm>
          <a:off x="9811917" y="2364395"/>
          <a:ext cx="2292333" cy="1455631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Nylon</a:t>
          </a:r>
          <a:endParaRPr lang="en-US" sz="2400" kern="1200" dirty="0"/>
        </a:p>
      </dsp:txBody>
      <dsp:txXfrm>
        <a:off x="9854551" y="2407029"/>
        <a:ext cx="2207065" cy="1370363"/>
      </dsp:txXfrm>
    </dsp:sp>
    <dsp:sp modelId="{8B3CFE82-89DF-458A-81EC-2C684E04BD29}">
      <dsp:nvSpPr>
        <dsp:cNvPr id="0" name=""/>
        <dsp:cNvSpPr/>
      </dsp:nvSpPr>
      <dsp:spPr>
        <a:xfrm>
          <a:off x="9557213" y="4244745"/>
          <a:ext cx="2292333" cy="14556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6446F5-9CC9-493E-8D65-2DA43947B20F}">
      <dsp:nvSpPr>
        <dsp:cNvPr id="0" name=""/>
        <dsp:cNvSpPr/>
      </dsp:nvSpPr>
      <dsp:spPr>
        <a:xfrm>
          <a:off x="9811917" y="4486713"/>
          <a:ext cx="2292333" cy="1455631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Aramids</a:t>
          </a:r>
          <a:endParaRPr lang="en-US" sz="2400" kern="1200" dirty="0"/>
        </a:p>
      </dsp:txBody>
      <dsp:txXfrm>
        <a:off x="9854551" y="4529347"/>
        <a:ext cx="2207065" cy="13703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48A0DA-47A0-4A0C-86BC-EB897034EB64}">
      <dsp:nvSpPr>
        <dsp:cNvPr id="0" name=""/>
        <dsp:cNvSpPr/>
      </dsp:nvSpPr>
      <dsp:spPr>
        <a:xfrm>
          <a:off x="4845" y="802821"/>
          <a:ext cx="2913406" cy="1040730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Enhancing Safety in Ropes</a:t>
          </a:r>
        </a:p>
      </dsp:txBody>
      <dsp:txXfrm>
        <a:off x="4845" y="802821"/>
        <a:ext cx="2913406" cy="1040730"/>
      </dsp:txXfrm>
    </dsp:sp>
    <dsp:sp modelId="{F24F88D6-348E-41DB-A6CF-D3674E8E253C}">
      <dsp:nvSpPr>
        <dsp:cNvPr id="0" name=""/>
        <dsp:cNvSpPr/>
      </dsp:nvSpPr>
      <dsp:spPr>
        <a:xfrm>
          <a:off x="4845" y="1843552"/>
          <a:ext cx="2913406" cy="15852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X10 Rope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Break Indication Rope</a:t>
          </a:r>
        </a:p>
      </dsp:txBody>
      <dsp:txXfrm>
        <a:off x="4845" y="1843552"/>
        <a:ext cx="2913406" cy="1585237"/>
      </dsp:txXfrm>
    </dsp:sp>
    <dsp:sp modelId="{BC92A006-1954-48B2-9A79-5BB83A16BC24}">
      <dsp:nvSpPr>
        <dsp:cNvPr id="0" name=""/>
        <dsp:cNvSpPr/>
      </dsp:nvSpPr>
      <dsp:spPr>
        <a:xfrm>
          <a:off x="3326128" y="802821"/>
          <a:ext cx="2913406" cy="1040730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Providing Higher Abrasion Resistance and Higher Life</a:t>
          </a:r>
        </a:p>
      </dsp:txBody>
      <dsp:txXfrm>
        <a:off x="3326128" y="802821"/>
        <a:ext cx="2913406" cy="1040730"/>
      </dsp:txXfrm>
    </dsp:sp>
    <dsp:sp modelId="{34BCD26E-134F-450F-BF4A-AF59BB05F830}">
      <dsp:nvSpPr>
        <dsp:cNvPr id="0" name=""/>
        <dsp:cNvSpPr/>
      </dsp:nvSpPr>
      <dsp:spPr>
        <a:xfrm>
          <a:off x="3326128" y="1843552"/>
          <a:ext cx="2913406" cy="15852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X2 Coated Ropes</a:t>
          </a:r>
        </a:p>
      </dsp:txBody>
      <dsp:txXfrm>
        <a:off x="3326128" y="1843552"/>
        <a:ext cx="2913406" cy="1585237"/>
      </dsp:txXfrm>
    </dsp:sp>
    <dsp:sp modelId="{E2B1E850-C167-43BF-A2A3-DA1F15D11411}">
      <dsp:nvSpPr>
        <dsp:cNvPr id="0" name=""/>
        <dsp:cNvSpPr/>
      </dsp:nvSpPr>
      <dsp:spPr>
        <a:xfrm>
          <a:off x="6647411" y="802821"/>
          <a:ext cx="2913406" cy="1040730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Low Elongation in Ropes</a:t>
          </a:r>
        </a:p>
      </dsp:txBody>
      <dsp:txXfrm>
        <a:off x="6647411" y="802821"/>
        <a:ext cx="2913406" cy="1040730"/>
      </dsp:txXfrm>
    </dsp:sp>
    <dsp:sp modelId="{37711BF0-1CB6-4348-A037-846F08F25CCF}">
      <dsp:nvSpPr>
        <dsp:cNvPr id="0" name=""/>
        <dsp:cNvSpPr/>
      </dsp:nvSpPr>
      <dsp:spPr>
        <a:xfrm>
          <a:off x="6647411" y="1843552"/>
          <a:ext cx="2913406" cy="15852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X2 Low Elongation Rope</a:t>
          </a:r>
        </a:p>
      </dsp:txBody>
      <dsp:txXfrm>
        <a:off x="6647411" y="1843552"/>
        <a:ext cx="2913406" cy="1585237"/>
      </dsp:txXfrm>
    </dsp:sp>
    <dsp:sp modelId="{3ACB295F-8C4C-4240-B452-4621582D1CF7}">
      <dsp:nvSpPr>
        <dsp:cNvPr id="0" name=""/>
        <dsp:cNvSpPr/>
      </dsp:nvSpPr>
      <dsp:spPr>
        <a:xfrm>
          <a:off x="9968694" y="802821"/>
          <a:ext cx="2913406" cy="1040730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X2 Range of Shipping Ropes</a:t>
          </a:r>
        </a:p>
      </dsp:txBody>
      <dsp:txXfrm>
        <a:off x="9968694" y="802821"/>
        <a:ext cx="2913406" cy="1040730"/>
      </dsp:txXfrm>
    </dsp:sp>
    <dsp:sp modelId="{54B8DA92-466D-433C-A4A1-11DBE4BDCE97}">
      <dsp:nvSpPr>
        <dsp:cNvPr id="0" name=""/>
        <dsp:cNvSpPr/>
      </dsp:nvSpPr>
      <dsp:spPr>
        <a:xfrm>
          <a:off x="9968694" y="1843552"/>
          <a:ext cx="2913406" cy="15852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X2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X2 Ultra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X2 Ultima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X2 Neo</a:t>
          </a:r>
        </a:p>
      </dsp:txBody>
      <dsp:txXfrm>
        <a:off x="9968694" y="1843552"/>
        <a:ext cx="2913406" cy="15852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08D8A5-D658-42D5-A201-4FC2634C88C0}">
      <dsp:nvSpPr>
        <dsp:cNvPr id="0" name=""/>
        <dsp:cNvSpPr/>
      </dsp:nvSpPr>
      <dsp:spPr>
        <a:xfrm>
          <a:off x="2231818" y="304"/>
          <a:ext cx="1888298" cy="8258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latin typeface="Calibri"/>
              <a:ea typeface="+mn-ea"/>
              <a:cs typeface="+mn-cs"/>
            </a:rPr>
            <a:t>On-board</a:t>
          </a:r>
          <a:r>
            <a:rPr lang="en-IN" sz="1800" b="1" kern="1200" dirty="0">
              <a:latin typeface="Calibri"/>
              <a:ea typeface="+mn-ea"/>
              <a:cs typeface="+mn-cs"/>
            </a:rPr>
            <a:t> safety</a:t>
          </a:r>
          <a:endParaRPr lang="en-US" sz="1800" b="1" kern="1200" dirty="0">
            <a:latin typeface="Calibri"/>
            <a:ea typeface="+mn-ea"/>
            <a:cs typeface="+mn-cs"/>
          </a:endParaRPr>
        </a:p>
      </dsp:txBody>
      <dsp:txXfrm>
        <a:off x="2508353" y="121246"/>
        <a:ext cx="1335228" cy="583959"/>
      </dsp:txXfrm>
    </dsp:sp>
    <dsp:sp modelId="{6790706A-D580-4018-AF40-5249EC3FB30F}">
      <dsp:nvSpPr>
        <dsp:cNvPr id="0" name=""/>
        <dsp:cNvSpPr/>
      </dsp:nvSpPr>
      <dsp:spPr>
        <a:xfrm>
          <a:off x="3068827" y="893205"/>
          <a:ext cx="214280" cy="221091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097230" y="978551"/>
        <a:ext cx="157474" cy="50399"/>
      </dsp:txXfrm>
    </dsp:sp>
    <dsp:sp modelId="{877588BC-0073-4553-AD0A-824B5B744A26}">
      <dsp:nvSpPr>
        <dsp:cNvPr id="0" name=""/>
        <dsp:cNvSpPr/>
      </dsp:nvSpPr>
      <dsp:spPr>
        <a:xfrm>
          <a:off x="2231818" y="1188084"/>
          <a:ext cx="1873135" cy="8258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/>
              <a:ea typeface="+mn-ea"/>
              <a:cs typeface="+mn-cs"/>
            </a:rPr>
            <a:t>Indicator</a:t>
          </a:r>
          <a:r>
            <a:rPr lang="en-US" sz="1600" b="1" kern="1200" baseline="0" dirty="0">
              <a:latin typeface="Calibri"/>
              <a:ea typeface="+mn-ea"/>
              <a:cs typeface="+mn-cs"/>
            </a:rPr>
            <a:t> for external wear</a:t>
          </a:r>
          <a:endParaRPr lang="en-US" sz="1600" b="1" kern="1200" dirty="0">
            <a:latin typeface="Calibri"/>
            <a:ea typeface="+mn-ea"/>
            <a:cs typeface="+mn-cs"/>
          </a:endParaRPr>
        </a:p>
      </dsp:txBody>
      <dsp:txXfrm>
        <a:off x="2506132" y="1309026"/>
        <a:ext cx="1324507" cy="583959"/>
      </dsp:txXfrm>
    </dsp:sp>
    <dsp:sp modelId="{1ADB7AB9-F82D-4B99-A789-B09642C6C316}">
      <dsp:nvSpPr>
        <dsp:cNvPr id="0" name=""/>
        <dsp:cNvSpPr/>
      </dsp:nvSpPr>
      <dsp:spPr>
        <a:xfrm>
          <a:off x="3074247" y="2074257"/>
          <a:ext cx="203440" cy="192175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101213" y="2147745"/>
        <a:ext cx="149508" cy="45199"/>
      </dsp:txXfrm>
    </dsp:sp>
    <dsp:sp modelId="{8A66B86E-3C2F-41E1-9308-8DA8348DE2D1}">
      <dsp:nvSpPr>
        <dsp:cNvPr id="0" name=""/>
        <dsp:cNvSpPr/>
      </dsp:nvSpPr>
      <dsp:spPr>
        <a:xfrm>
          <a:off x="2231818" y="2362269"/>
          <a:ext cx="1896474" cy="8258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/>
              <a:ea typeface="+mn-ea"/>
              <a:cs typeface="+mn-cs"/>
            </a:rPr>
            <a:t>Delayed</a:t>
          </a:r>
          <a:r>
            <a:rPr lang="en-US" sz="1600" b="1" kern="1200" baseline="0" dirty="0">
              <a:latin typeface="Calibri"/>
              <a:ea typeface="+mn-ea"/>
              <a:cs typeface="+mn-cs"/>
            </a:rPr>
            <a:t> Snapback</a:t>
          </a:r>
          <a:endParaRPr lang="en-US" sz="1600" b="1" kern="1200" dirty="0">
            <a:latin typeface="Calibri"/>
            <a:ea typeface="+mn-ea"/>
            <a:cs typeface="+mn-cs"/>
          </a:endParaRPr>
        </a:p>
      </dsp:txBody>
      <dsp:txXfrm>
        <a:off x="2509550" y="2483211"/>
        <a:ext cx="1341010" cy="583959"/>
      </dsp:txXfrm>
    </dsp:sp>
    <dsp:sp modelId="{BFBB4F32-F255-43E7-8CEB-02157C4F2152}">
      <dsp:nvSpPr>
        <dsp:cNvPr id="0" name=""/>
        <dsp:cNvSpPr/>
      </dsp:nvSpPr>
      <dsp:spPr>
        <a:xfrm>
          <a:off x="3079279" y="3226392"/>
          <a:ext cx="193377" cy="236194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104911" y="3321748"/>
        <a:ext cx="142113" cy="45482"/>
      </dsp:txXfrm>
    </dsp:sp>
    <dsp:sp modelId="{027D7EA0-4B62-479B-A487-30BDC6BF357A}">
      <dsp:nvSpPr>
        <dsp:cNvPr id="0" name=""/>
        <dsp:cNvSpPr/>
      </dsp:nvSpPr>
      <dsp:spPr>
        <a:xfrm>
          <a:off x="2231818" y="3529644"/>
          <a:ext cx="1888298" cy="8258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latin typeface="Calibri"/>
              <a:ea typeface="+mn-ea"/>
              <a:cs typeface="+mn-cs"/>
            </a:rPr>
            <a:t>Rope Strength</a:t>
          </a:r>
          <a:endParaRPr lang="en-US" sz="1600" b="1" kern="1200" dirty="0">
            <a:latin typeface="Calibri"/>
            <a:ea typeface="+mn-ea"/>
            <a:cs typeface="+mn-cs"/>
          </a:endParaRPr>
        </a:p>
      </dsp:txBody>
      <dsp:txXfrm>
        <a:off x="2508353" y="3650586"/>
        <a:ext cx="1335228" cy="583959"/>
      </dsp:txXfrm>
    </dsp:sp>
    <dsp:sp modelId="{82E6B631-1457-40A7-BD19-ECA9AE94533A}">
      <dsp:nvSpPr>
        <dsp:cNvPr id="0" name=""/>
        <dsp:cNvSpPr/>
      </dsp:nvSpPr>
      <dsp:spPr>
        <a:xfrm rot="26690">
          <a:off x="4536483" y="2104435"/>
          <a:ext cx="899853" cy="3072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536484" y="2165520"/>
        <a:ext cx="807689" cy="184327"/>
      </dsp:txXfrm>
    </dsp:sp>
    <dsp:sp modelId="{A1BC16A0-86C0-4D76-8D45-7292366A1326}">
      <dsp:nvSpPr>
        <dsp:cNvPr id="0" name=""/>
        <dsp:cNvSpPr/>
      </dsp:nvSpPr>
      <dsp:spPr>
        <a:xfrm>
          <a:off x="5826052" y="1379008"/>
          <a:ext cx="1651686" cy="16516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latin typeface="Calibri"/>
              <a:ea typeface="+mn-ea"/>
              <a:cs typeface="+mn-cs"/>
            </a:rPr>
            <a:t>X10 + BI Rope</a:t>
          </a:r>
          <a:endParaRPr lang="en-US" sz="1800" b="1" kern="1200" dirty="0">
            <a:latin typeface="Calibri"/>
            <a:ea typeface="+mn-ea"/>
            <a:cs typeface="+mn-cs"/>
          </a:endParaRPr>
        </a:p>
      </dsp:txBody>
      <dsp:txXfrm>
        <a:off x="6067936" y="1620892"/>
        <a:ext cx="1167918" cy="11679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0359D1-5C3A-4A2E-8A76-F8B1B023B0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43" cy="356220"/>
          </a:xfrm>
          <a:prstGeom prst="rect">
            <a:avLst/>
          </a:prstGeom>
        </p:spPr>
        <p:txBody>
          <a:bodyPr vert="horz" lIns="69348" tIns="34674" rIns="69348" bIns="34674" rtlCol="0"/>
          <a:lstStyle>
            <a:lvl1pPr algn="l" eaLnBrk="1" hangingPunct="1">
              <a:buSzPct val="100000"/>
              <a:buFont typeface="Calibri" panose="020F0502020204030204" pitchFamily="34" charset="0"/>
              <a:buNone/>
              <a:defRPr sz="900"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940001-8972-46C1-9326-995BA326B07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796949" y="0"/>
            <a:ext cx="4435443" cy="356220"/>
          </a:xfrm>
          <a:prstGeom prst="rect">
            <a:avLst/>
          </a:prstGeom>
        </p:spPr>
        <p:txBody>
          <a:bodyPr vert="horz" lIns="69348" tIns="34674" rIns="69348" bIns="34674" rtlCol="0"/>
          <a:lstStyle>
            <a:lvl1pPr algn="r" eaLnBrk="1" hangingPunct="1">
              <a:buSzPct val="100000"/>
              <a:buFont typeface="Calibri" panose="020F0502020204030204" pitchFamily="34" charset="0"/>
              <a:buNone/>
              <a:defRPr sz="900">
                <a:cs typeface="+mn-cs"/>
              </a:defRPr>
            </a:lvl1pPr>
          </a:lstStyle>
          <a:p>
            <a:pPr>
              <a:defRPr/>
            </a:pPr>
            <a:fld id="{5FB6E608-CD82-4A80-BDE7-C13962893E03}" type="datetimeFigureOut">
              <a:rPr lang="en-IN"/>
              <a:pPr>
                <a:defRPr/>
              </a:pPr>
              <a:t>26-10-2023</a:t>
            </a:fld>
            <a:endParaRPr lang="en-IN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09943D4-2B24-4465-BC3E-BB38D305DD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8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9348" tIns="34674" rIns="69348" bIns="34674" rtlCol="0" anchor="ctr"/>
          <a:lstStyle/>
          <a:p>
            <a:pPr lvl="0"/>
            <a:endParaRPr lang="en-IN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FD72CCF-4A31-4FC8-BC68-9021098988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23906" y="3418341"/>
            <a:ext cx="8186802" cy="2796325"/>
          </a:xfrm>
          <a:prstGeom prst="rect">
            <a:avLst/>
          </a:prstGeom>
        </p:spPr>
        <p:txBody>
          <a:bodyPr vert="horz" lIns="69348" tIns="34674" rIns="69348" bIns="3467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IN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DCD79-CD0F-4774-B0E4-DBCF53208F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746255"/>
            <a:ext cx="4435443" cy="356220"/>
          </a:xfrm>
          <a:prstGeom prst="rect">
            <a:avLst/>
          </a:prstGeom>
        </p:spPr>
        <p:txBody>
          <a:bodyPr vert="horz" lIns="69348" tIns="34674" rIns="69348" bIns="34674" rtlCol="0" anchor="b"/>
          <a:lstStyle>
            <a:lvl1pPr algn="l" eaLnBrk="1" hangingPunct="1">
              <a:buSzPct val="100000"/>
              <a:buFont typeface="Calibri" panose="020F0502020204030204" pitchFamily="34" charset="0"/>
              <a:buNone/>
              <a:defRPr sz="900"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80C9C-787C-4487-8EF1-F6201E4FC4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796949" y="6746255"/>
            <a:ext cx="4435443" cy="356220"/>
          </a:xfrm>
          <a:prstGeom prst="rect">
            <a:avLst/>
          </a:prstGeom>
        </p:spPr>
        <p:txBody>
          <a:bodyPr vert="horz" lIns="69348" tIns="34674" rIns="69348" bIns="34674" rtlCol="0" anchor="b"/>
          <a:lstStyle>
            <a:lvl1pPr algn="r" eaLnBrk="1" hangingPunct="1">
              <a:buSzPct val="100000"/>
              <a:buFont typeface="Calibri" panose="020F0502020204030204" pitchFamily="34" charset="0"/>
              <a:buNone/>
              <a:defRPr sz="900">
                <a:cs typeface="+mn-cs"/>
              </a:defRPr>
            </a:lvl1pPr>
          </a:lstStyle>
          <a:p>
            <a:pPr>
              <a:defRPr/>
            </a:pPr>
            <a:fld id="{48C0F1DE-3DFE-44E7-BA09-239DDAF2F4BE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8380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2442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2586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1277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8380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6488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9433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8380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51019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727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27088" y="1062038"/>
            <a:ext cx="9439276" cy="531018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3647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83809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27088" y="1062038"/>
            <a:ext cx="9439276" cy="531018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0464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27088" y="1062038"/>
            <a:ext cx="9439276" cy="531018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2854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27088" y="1062038"/>
            <a:ext cx="9439276" cy="531018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20738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82270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78847F-AEDB-4E6C-BCA8-871DE20F7A46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28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1760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27088" y="1062038"/>
            <a:ext cx="9439276" cy="531018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492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7082A-3300-4CA7-AA58-184533AC510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827088" y="1062038"/>
            <a:ext cx="9439276" cy="53101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43488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27088" y="1062038"/>
            <a:ext cx="9439276" cy="531018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95378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6934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69348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Calibri" panose="020F0502020204030204" pitchFamily="34" charset="0"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49375" y="915988"/>
            <a:ext cx="8145463" cy="4583112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66033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69348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69348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Calibri" panose="020F0502020204030204" pitchFamily="34" charset="0"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49375" y="915988"/>
            <a:ext cx="8145463" cy="4583112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2996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83809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5E1F1498-F38C-4A70-B332-231C80EE5E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fld id="{F87F6172-D5FC-429B-B82F-1D65DDF0E3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Calibri" panose="020F0502020204030204" pitchFamily="34" charset="0"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06CACE93-983F-4D07-9321-933436BC48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827088" y="1062038"/>
            <a:ext cx="9439276" cy="53101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B9A25E5E-3481-41A4-BF4A-B9C4722886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69341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27088" y="1062038"/>
            <a:ext cx="9439276" cy="531018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1181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27088" y="1062038"/>
            <a:ext cx="9439276" cy="531018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1514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13131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69514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69504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17202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5E1F1498-F38C-4A70-B332-231C80EE5E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63453" indent="-2167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66851" indent="-17337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13592" indent="-17337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60332" indent="-17337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907073" indent="-173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53813" indent="-173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600554" indent="-173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47294" indent="-173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87F6172-D5FC-429B-B82F-1D65DDF0E321}" type="slidenum">
              <a:rPr lang="en-US" altLang="en-US" smtClean="0">
                <a:ea typeface="ＭＳ Ｐゴシック" panose="020B0600070205080204" pitchFamily="34" charset="-128"/>
              </a:rPr>
              <a:pPr/>
              <a:t>47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06CACE93-983F-4D07-9321-933436BC48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349375" y="915988"/>
            <a:ext cx="8145463" cy="45831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B9A25E5E-3481-41A4-BF4A-B9C4722886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27088" y="1062038"/>
            <a:ext cx="9439276" cy="531018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1811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693481" fontAlgn="auto">
              <a:spcBef>
                <a:spcPts val="0"/>
              </a:spcBef>
              <a:spcAft>
                <a:spcPts val="0"/>
              </a:spcAft>
              <a:buSzTx/>
              <a:defRPr/>
            </a:pPr>
            <a:fld id="{7B78847F-AEDB-4E6C-BCA8-871DE20F7A46}" type="slidenum">
              <a:rPr lang="en-US" sz="100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pPr defTabSz="693481" fontAlgn="auto">
                <a:spcBef>
                  <a:spcPts val="0"/>
                </a:spcBef>
                <a:spcAft>
                  <a:spcPts val="0"/>
                </a:spcAft>
                <a:buSzTx/>
                <a:defRPr/>
              </a:pPr>
              <a:t>50</a:t>
            </a:fld>
            <a:endParaRPr lang="en-US" sz="100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58788" y="663575"/>
            <a:ext cx="5886451" cy="331152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528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83809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8113" y="860425"/>
            <a:ext cx="7631113" cy="4294188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dirty="0">
                <a:solidFill>
                  <a:srgbClr val="FF0000"/>
                </a:solidFill>
                <a:latin typeface="Helvetica 45 Light"/>
                <a:cs typeface="Arial" pitchFamily="34" charset="0"/>
              </a:rPr>
              <a:t>Wet Abrasion resistance of Nylon is very poor as compared to HDPE. This can result in holes being formed in Nylon netting.</a:t>
            </a:r>
          </a:p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  <a:p>
            <a:pPr eaLnBrk="1" hangingPunct="1"/>
            <a:r>
              <a:rPr lang="en-US" dirty="0">
                <a:latin typeface="Arial" charset="0"/>
                <a:ea typeface="ＭＳ Ｐゴシック" pitchFamily="34" charset="-128"/>
              </a:rPr>
              <a:t>Multifilament yarn like Nylon will have lower abrasion and cut resistance due to </a:t>
            </a:r>
            <a:r>
              <a:rPr lang="en-US" dirty="0" err="1">
                <a:latin typeface="Arial" charset="0"/>
                <a:ea typeface="ＭＳ Ｐゴシック" pitchFamily="34" charset="-128"/>
              </a:rPr>
              <a:t>filamentation</a:t>
            </a:r>
            <a:r>
              <a:rPr lang="en-US" dirty="0">
                <a:latin typeface="Arial" charset="0"/>
                <a:ea typeface="ＭＳ Ｐゴシック" pitchFamily="34" charset="-128"/>
              </a:rPr>
              <a:t>, which breaks</a:t>
            </a:r>
            <a:r>
              <a:rPr lang="en-US" baseline="0" dirty="0">
                <a:latin typeface="Arial" charset="0"/>
                <a:ea typeface="ＭＳ Ｐゴシック" pitchFamily="34" charset="-128"/>
              </a:rPr>
              <a:t> the individual filaments during abrasion</a:t>
            </a:r>
          </a:p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20513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8113" y="860425"/>
            <a:ext cx="7631113" cy="4294188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dirty="0">
                <a:solidFill>
                  <a:srgbClr val="FF0000"/>
                </a:solidFill>
                <a:latin typeface="Helvetica 45 Light"/>
                <a:cs typeface="Arial" pitchFamily="34" charset="0"/>
              </a:rPr>
              <a:t>Wet Abrasion resistance of Nylon is very poor as compared to HDPE. This can result in holes being formed in Nylon netting.</a:t>
            </a:r>
          </a:p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  <a:p>
            <a:pPr eaLnBrk="1" hangingPunct="1"/>
            <a:r>
              <a:rPr lang="en-US" dirty="0">
                <a:latin typeface="Arial" charset="0"/>
                <a:ea typeface="ＭＳ Ｐゴシック" pitchFamily="34" charset="-128"/>
              </a:rPr>
              <a:t>Multifilament yarn like Nylon will have lower abrasion and cut resistance due to </a:t>
            </a:r>
            <a:r>
              <a:rPr lang="en-US" dirty="0" err="1">
                <a:latin typeface="Arial" charset="0"/>
                <a:ea typeface="ＭＳ Ｐゴシック" pitchFamily="34" charset="-128"/>
              </a:rPr>
              <a:t>filamentation</a:t>
            </a:r>
            <a:r>
              <a:rPr lang="en-US" dirty="0">
                <a:latin typeface="Arial" charset="0"/>
                <a:ea typeface="ＭＳ Ｐゴシック" pitchFamily="34" charset="-128"/>
              </a:rPr>
              <a:t>, which breaks</a:t>
            </a:r>
            <a:r>
              <a:rPr lang="en-US" baseline="0" dirty="0">
                <a:latin typeface="Arial" charset="0"/>
                <a:ea typeface="ＭＳ Ｐゴシック" pitchFamily="34" charset="-128"/>
              </a:rPr>
              <a:t> the individual filaments during abrasion</a:t>
            </a:r>
          </a:p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10867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8113" y="860425"/>
            <a:ext cx="7631113" cy="4294188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26020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9240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8380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6112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7947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5734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8847F-AEDB-4E6C-BCA8-871DE20F7A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7638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</p:spPr>
        <p:txBody>
          <a:bodyPr/>
          <a:lstStyle/>
          <a:p>
            <a:r>
              <a:rPr lang="en-US" noProof="0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</p:spPr>
        <p:txBody>
          <a:bodyPr/>
          <a:lstStyle/>
          <a:p>
            <a:pPr lvl="0"/>
            <a:r>
              <a:rPr lang="en-US" noProof="0"/>
              <a:t>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23AF7AAE-A7BC-429B-80BF-88E3DDFECB6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D6206416-1656-46E1-8D65-6CCF83C80B4F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9F29F-B267-4C90-9D5E-F8FBED1C8F1C}" type="datetime1">
              <a:rPr lang="en-US" altLang="en-US"/>
              <a:pPr>
                <a:defRPr/>
              </a:pPr>
              <a:t>10/26/2023</a:t>
            </a:fld>
            <a:endParaRPr lang="en-US" alt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8C501355-C2A4-4415-8B08-DD93EFA16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7CF2F-CBE2-4B72-8E0C-A010C1647D5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657031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  <a:prstGeom prst="rect">
            <a:avLst/>
          </a:prstGeom>
        </p:spPr>
        <p:txBody>
          <a:bodyPr/>
          <a:lstStyle>
            <a:lvl1pPr algn="l">
              <a:defRPr sz="28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1"/>
            <a:ext cx="8178800" cy="7023736"/>
          </a:xfrm>
        </p:spPr>
        <p:txBody>
          <a:bodyPr/>
          <a:lstStyle>
            <a:lvl1pPr>
              <a:defRPr sz="4599"/>
            </a:lvl1pPr>
            <a:lvl2pPr>
              <a:defRPr sz="3999"/>
            </a:lvl2pPr>
            <a:lvl3pPr>
              <a:defRPr sz="3399"/>
            </a:lvl3pPr>
            <a:lvl4pPr>
              <a:defRPr sz="2899"/>
            </a:lvl4pPr>
            <a:lvl5pPr>
              <a:defRPr sz="2899"/>
            </a:lvl5pPr>
            <a:lvl6pPr>
              <a:defRPr sz="2899"/>
            </a:lvl6pPr>
            <a:lvl7pPr>
              <a:defRPr sz="2899"/>
            </a:lvl7pPr>
            <a:lvl8pPr>
              <a:defRPr sz="2899"/>
            </a:lvl8pPr>
            <a:lvl9pPr>
              <a:defRPr sz="28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1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071" indent="0">
              <a:buNone/>
              <a:defRPr sz="1700"/>
            </a:lvl2pPr>
            <a:lvl3pPr marL="1306142" indent="0">
              <a:buNone/>
              <a:defRPr sz="1400"/>
            </a:lvl3pPr>
            <a:lvl4pPr marL="1959213" indent="0">
              <a:buNone/>
              <a:defRPr sz="1300"/>
            </a:lvl4pPr>
            <a:lvl5pPr marL="2612284" indent="0">
              <a:buNone/>
              <a:defRPr sz="1300"/>
            </a:lvl5pPr>
            <a:lvl6pPr marL="3265355" indent="0">
              <a:buNone/>
              <a:defRPr sz="1300"/>
            </a:lvl6pPr>
            <a:lvl7pPr marL="3918426" indent="0">
              <a:buNone/>
              <a:defRPr sz="1300"/>
            </a:lvl7pPr>
            <a:lvl8pPr marL="4571497" indent="0">
              <a:buNone/>
              <a:defRPr sz="1300"/>
            </a:lvl8pPr>
            <a:lvl9pPr marL="5224568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0428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1"/>
            <a:ext cx="8778240" cy="680086"/>
          </a:xfrm>
          <a:prstGeom prst="rect">
            <a:avLst/>
          </a:prstGeom>
        </p:spPr>
        <p:txBody>
          <a:bodyPr/>
          <a:lstStyle>
            <a:lvl1pPr algn="l">
              <a:defRPr sz="28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1"/>
            <a:ext cx="8778240" cy="4937760"/>
          </a:xfrm>
        </p:spPr>
        <p:txBody>
          <a:bodyPr/>
          <a:lstStyle>
            <a:lvl1pPr marL="0" indent="0">
              <a:buNone/>
              <a:defRPr sz="4599"/>
            </a:lvl1pPr>
            <a:lvl2pPr marL="653071" indent="0">
              <a:buNone/>
              <a:defRPr sz="3999"/>
            </a:lvl2pPr>
            <a:lvl3pPr marL="1306142" indent="0">
              <a:buNone/>
              <a:defRPr sz="3399"/>
            </a:lvl3pPr>
            <a:lvl4pPr marL="1959213" indent="0">
              <a:buNone/>
              <a:defRPr sz="2899"/>
            </a:lvl4pPr>
            <a:lvl5pPr marL="2612284" indent="0">
              <a:buNone/>
              <a:defRPr sz="2899"/>
            </a:lvl5pPr>
            <a:lvl6pPr marL="3265355" indent="0">
              <a:buNone/>
              <a:defRPr sz="2899"/>
            </a:lvl6pPr>
            <a:lvl7pPr marL="3918426" indent="0">
              <a:buNone/>
              <a:defRPr sz="2899"/>
            </a:lvl7pPr>
            <a:lvl8pPr marL="4571497" indent="0">
              <a:buNone/>
              <a:defRPr sz="2899"/>
            </a:lvl8pPr>
            <a:lvl9pPr marL="5224568" indent="0">
              <a:buNone/>
              <a:defRPr sz="2899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5"/>
            <a:ext cx="8778240" cy="965835"/>
          </a:xfrm>
        </p:spPr>
        <p:txBody>
          <a:bodyPr/>
          <a:lstStyle>
            <a:lvl1pPr marL="0" indent="0">
              <a:buNone/>
              <a:defRPr sz="2000"/>
            </a:lvl1pPr>
            <a:lvl2pPr marL="653071" indent="0">
              <a:buNone/>
              <a:defRPr sz="1700"/>
            </a:lvl2pPr>
            <a:lvl3pPr marL="1306142" indent="0">
              <a:buNone/>
              <a:defRPr sz="1400"/>
            </a:lvl3pPr>
            <a:lvl4pPr marL="1959213" indent="0">
              <a:buNone/>
              <a:defRPr sz="1300"/>
            </a:lvl4pPr>
            <a:lvl5pPr marL="2612284" indent="0">
              <a:buNone/>
              <a:defRPr sz="1300"/>
            </a:lvl5pPr>
            <a:lvl6pPr marL="3265355" indent="0">
              <a:buNone/>
              <a:defRPr sz="1300"/>
            </a:lvl6pPr>
            <a:lvl7pPr marL="3918426" indent="0">
              <a:buNone/>
              <a:defRPr sz="1300"/>
            </a:lvl7pPr>
            <a:lvl8pPr marL="4571497" indent="0">
              <a:buNone/>
              <a:defRPr sz="1300"/>
            </a:lvl8pPr>
            <a:lvl9pPr marL="5224568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019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782956"/>
            <a:ext cx="13167360" cy="8648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8690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782957"/>
            <a:ext cx="3291840" cy="644080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1" y="782957"/>
            <a:ext cx="9631680" cy="64408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6999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718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545A-D919-4AFD-9C35-2410C7A77F18}" type="datetimeFigureOut">
              <a:rPr lang="en-IN" smtClean="0"/>
              <a:t>26-10-2023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F0F92-D35B-40C9-A2F8-7A4EC69B7C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9901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545A-D919-4AFD-9C35-2410C7A77F18}" type="datetimeFigureOut">
              <a:rPr lang="en-IN" smtClean="0"/>
              <a:t>26-10-2023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F0F92-D35B-40C9-A2F8-7A4EC69B7C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9007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545A-D919-4AFD-9C35-2410C7A77F18}" type="datetimeFigureOut">
              <a:rPr lang="en-IN" smtClean="0"/>
              <a:t>26-10-2023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F0F92-D35B-40C9-A2F8-7A4EC69B7C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19931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545A-D919-4AFD-9C35-2410C7A77F18}" type="datetimeFigureOut">
              <a:rPr lang="en-IN" smtClean="0"/>
              <a:t>26-10-2023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F0F92-D35B-40C9-A2F8-7A4EC69B7C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075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545A-D919-4AFD-9C35-2410C7A77F18}" type="datetimeFigureOut">
              <a:rPr lang="en-IN" smtClean="0"/>
              <a:t>26-10-2023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F0F92-D35B-40C9-A2F8-7A4EC69B7C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9992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2459038"/>
            <a:ext cx="6797675" cy="2856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053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545A-D919-4AFD-9C35-2410C7A77F18}" type="datetimeFigureOut">
              <a:rPr lang="en-IN" smtClean="0"/>
              <a:t>26-10-2023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F0F92-D35B-40C9-A2F8-7A4EC69B7C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8272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545A-D919-4AFD-9C35-2410C7A77F18}" type="datetimeFigureOut">
              <a:rPr lang="en-IN" smtClean="0"/>
              <a:t>26-10-2023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F0F92-D35B-40C9-A2F8-7A4EC69B7C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1794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545A-D919-4AFD-9C35-2410C7A77F18}" type="datetimeFigureOut">
              <a:rPr lang="en-IN" smtClean="0"/>
              <a:t>26-10-2023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F0F92-D35B-40C9-A2F8-7A4EC69B7C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7691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545A-D919-4AFD-9C35-2410C7A77F18}" type="datetimeFigureOut">
              <a:rPr lang="en-IN" smtClean="0"/>
              <a:t>26-10-2023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F0F92-D35B-40C9-A2F8-7A4EC69B7C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19599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545A-D919-4AFD-9C35-2410C7A77F18}" type="datetimeFigureOut">
              <a:rPr lang="en-IN" smtClean="0"/>
              <a:t>26-10-2023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F0F92-D35B-40C9-A2F8-7A4EC69B7C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7670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545A-D919-4AFD-9C35-2410C7A77F18}" type="datetimeFigureOut">
              <a:rPr lang="en-IN" smtClean="0"/>
              <a:t>26-10-2023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F0F92-D35B-40C9-A2F8-7A4EC69B7C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2958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6" y="2459039"/>
            <a:ext cx="6797675" cy="2856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4843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1584960" y="3771902"/>
            <a:ext cx="10241280" cy="1764030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6298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75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84960" y="5783580"/>
            <a:ext cx="10241280" cy="73152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1248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11948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2"/>
            <a:ext cx="12435840" cy="1634490"/>
          </a:xfrm>
          <a:prstGeom prst="rect">
            <a:avLst/>
          </a:prstGeom>
        </p:spPr>
        <p:txBody>
          <a:bodyPr anchor="t"/>
          <a:lstStyle>
            <a:lvl1pPr algn="l">
              <a:defRPr sz="56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5"/>
          </a:xfrm>
        </p:spPr>
        <p:txBody>
          <a:bodyPr anchor="b"/>
          <a:lstStyle>
            <a:lvl1pPr marL="0" indent="0">
              <a:buNone/>
              <a:defRPr sz="2898"/>
            </a:lvl1pPr>
            <a:lvl2pPr marL="653021" indent="0">
              <a:buNone/>
              <a:defRPr sz="2598"/>
            </a:lvl2pPr>
            <a:lvl3pPr marL="1306042" indent="0">
              <a:buNone/>
              <a:defRPr sz="2299"/>
            </a:lvl3pPr>
            <a:lvl4pPr marL="1959063" indent="0">
              <a:buNone/>
              <a:defRPr sz="1999"/>
            </a:lvl4pPr>
            <a:lvl5pPr marL="2612084" indent="0">
              <a:buNone/>
              <a:defRPr sz="1999"/>
            </a:lvl5pPr>
            <a:lvl6pPr marL="3265105" indent="0">
              <a:buNone/>
              <a:defRPr sz="1999"/>
            </a:lvl6pPr>
            <a:lvl7pPr marL="3918126" indent="0">
              <a:buNone/>
              <a:defRPr sz="1999"/>
            </a:lvl7pPr>
            <a:lvl8pPr marL="4571147" indent="0">
              <a:buNone/>
              <a:defRPr sz="1999"/>
            </a:lvl8pPr>
            <a:lvl9pPr marL="5224168" indent="0">
              <a:buNone/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3760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1584960" y="3771901"/>
            <a:ext cx="10241280" cy="1764030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6299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75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84960" y="5783580"/>
            <a:ext cx="10241280" cy="73152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4537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782957"/>
            <a:ext cx="13167360" cy="8648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3440" y="2125980"/>
            <a:ext cx="6096000" cy="5097780"/>
          </a:xfrm>
        </p:spPr>
        <p:txBody>
          <a:bodyPr/>
          <a:lstStyle>
            <a:lvl1pPr>
              <a:defRPr sz="3999"/>
            </a:lvl1pPr>
            <a:lvl2pPr>
              <a:defRPr sz="3399"/>
            </a:lvl2pPr>
            <a:lvl3pPr>
              <a:defRPr sz="2898"/>
            </a:lvl3pPr>
            <a:lvl4pPr>
              <a:defRPr sz="2598"/>
            </a:lvl4pPr>
            <a:lvl5pPr>
              <a:defRPr sz="2598"/>
            </a:lvl5pPr>
            <a:lvl6pPr>
              <a:defRPr sz="2598"/>
            </a:lvl6pPr>
            <a:lvl7pPr>
              <a:defRPr sz="2598"/>
            </a:lvl7pPr>
            <a:lvl8pPr>
              <a:defRPr sz="2598"/>
            </a:lvl8pPr>
            <a:lvl9pPr>
              <a:defRPr sz="25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3280" y="2125980"/>
            <a:ext cx="6096000" cy="5097780"/>
          </a:xfrm>
        </p:spPr>
        <p:txBody>
          <a:bodyPr/>
          <a:lstStyle>
            <a:lvl1pPr>
              <a:defRPr sz="3999"/>
            </a:lvl1pPr>
            <a:lvl2pPr>
              <a:defRPr sz="3399"/>
            </a:lvl2pPr>
            <a:lvl3pPr>
              <a:defRPr sz="2898"/>
            </a:lvl3pPr>
            <a:lvl4pPr>
              <a:defRPr sz="2598"/>
            </a:lvl4pPr>
            <a:lvl5pPr>
              <a:defRPr sz="2598"/>
            </a:lvl5pPr>
            <a:lvl6pPr>
              <a:defRPr sz="2598"/>
            </a:lvl6pPr>
            <a:lvl7pPr>
              <a:defRPr sz="2598"/>
            </a:lvl7pPr>
            <a:lvl8pPr>
              <a:defRPr sz="2598"/>
            </a:lvl8pPr>
            <a:lvl9pPr>
              <a:defRPr sz="25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60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329566"/>
            <a:ext cx="13167360" cy="1371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1" y="1842137"/>
            <a:ext cx="6464300" cy="767715"/>
          </a:xfrm>
        </p:spPr>
        <p:txBody>
          <a:bodyPr anchor="b"/>
          <a:lstStyle>
            <a:lvl1pPr marL="0" indent="0">
              <a:buNone/>
              <a:defRPr sz="3399" b="1"/>
            </a:lvl1pPr>
            <a:lvl2pPr marL="653021" indent="0">
              <a:buNone/>
              <a:defRPr sz="2898" b="1"/>
            </a:lvl2pPr>
            <a:lvl3pPr marL="1306042" indent="0">
              <a:buNone/>
              <a:defRPr sz="2598" b="1"/>
            </a:lvl3pPr>
            <a:lvl4pPr marL="1959063" indent="0">
              <a:buNone/>
              <a:defRPr sz="2299" b="1"/>
            </a:lvl4pPr>
            <a:lvl5pPr marL="2612084" indent="0">
              <a:buNone/>
              <a:defRPr sz="2299" b="1"/>
            </a:lvl5pPr>
            <a:lvl6pPr marL="3265105" indent="0">
              <a:buNone/>
              <a:defRPr sz="2299" b="1"/>
            </a:lvl6pPr>
            <a:lvl7pPr marL="3918126" indent="0">
              <a:buNone/>
              <a:defRPr sz="2299" b="1"/>
            </a:lvl7pPr>
            <a:lvl8pPr marL="4571147" indent="0">
              <a:buNone/>
              <a:defRPr sz="2299" b="1"/>
            </a:lvl8pPr>
            <a:lvl9pPr marL="5224168" indent="0">
              <a:buNone/>
              <a:defRPr sz="22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1" y="2609850"/>
            <a:ext cx="6464300" cy="4741546"/>
          </a:xfrm>
        </p:spPr>
        <p:txBody>
          <a:bodyPr/>
          <a:lstStyle>
            <a:lvl1pPr>
              <a:defRPr sz="3399"/>
            </a:lvl1pPr>
            <a:lvl2pPr>
              <a:defRPr sz="2898"/>
            </a:lvl2pPr>
            <a:lvl3pPr>
              <a:defRPr sz="2598"/>
            </a:lvl3pPr>
            <a:lvl4pPr>
              <a:defRPr sz="2299"/>
            </a:lvl4pPr>
            <a:lvl5pPr>
              <a:defRPr sz="2299"/>
            </a:lvl5pPr>
            <a:lvl6pPr>
              <a:defRPr sz="2299"/>
            </a:lvl6pPr>
            <a:lvl7pPr>
              <a:defRPr sz="2299"/>
            </a:lvl7pPr>
            <a:lvl8pPr>
              <a:defRPr sz="2299"/>
            </a:lvl8pPr>
            <a:lvl9pPr>
              <a:defRPr sz="22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0" y="1842137"/>
            <a:ext cx="6466840" cy="767715"/>
          </a:xfrm>
        </p:spPr>
        <p:txBody>
          <a:bodyPr anchor="b"/>
          <a:lstStyle>
            <a:lvl1pPr marL="0" indent="0">
              <a:buNone/>
              <a:defRPr sz="3399" b="1"/>
            </a:lvl1pPr>
            <a:lvl2pPr marL="653021" indent="0">
              <a:buNone/>
              <a:defRPr sz="2898" b="1"/>
            </a:lvl2pPr>
            <a:lvl3pPr marL="1306042" indent="0">
              <a:buNone/>
              <a:defRPr sz="2598" b="1"/>
            </a:lvl3pPr>
            <a:lvl4pPr marL="1959063" indent="0">
              <a:buNone/>
              <a:defRPr sz="2299" b="1"/>
            </a:lvl4pPr>
            <a:lvl5pPr marL="2612084" indent="0">
              <a:buNone/>
              <a:defRPr sz="2299" b="1"/>
            </a:lvl5pPr>
            <a:lvl6pPr marL="3265105" indent="0">
              <a:buNone/>
              <a:defRPr sz="2299" b="1"/>
            </a:lvl6pPr>
            <a:lvl7pPr marL="3918126" indent="0">
              <a:buNone/>
              <a:defRPr sz="2299" b="1"/>
            </a:lvl7pPr>
            <a:lvl8pPr marL="4571147" indent="0">
              <a:buNone/>
              <a:defRPr sz="2299" b="1"/>
            </a:lvl8pPr>
            <a:lvl9pPr marL="5224168" indent="0">
              <a:buNone/>
              <a:defRPr sz="22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0" y="2609850"/>
            <a:ext cx="6466840" cy="4741546"/>
          </a:xfrm>
        </p:spPr>
        <p:txBody>
          <a:bodyPr/>
          <a:lstStyle>
            <a:lvl1pPr>
              <a:defRPr sz="3399"/>
            </a:lvl1pPr>
            <a:lvl2pPr>
              <a:defRPr sz="2898"/>
            </a:lvl2pPr>
            <a:lvl3pPr>
              <a:defRPr sz="2598"/>
            </a:lvl3pPr>
            <a:lvl4pPr>
              <a:defRPr sz="2299"/>
            </a:lvl4pPr>
            <a:lvl5pPr>
              <a:defRPr sz="2299"/>
            </a:lvl5pPr>
            <a:lvl6pPr>
              <a:defRPr sz="2299"/>
            </a:lvl6pPr>
            <a:lvl7pPr>
              <a:defRPr sz="2299"/>
            </a:lvl7pPr>
            <a:lvl8pPr>
              <a:defRPr sz="2299"/>
            </a:lvl8pPr>
            <a:lvl9pPr>
              <a:defRPr sz="22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816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782957"/>
            <a:ext cx="13167360" cy="8648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8032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291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327660"/>
            <a:ext cx="4813301" cy="1394460"/>
          </a:xfrm>
          <a:prstGeom prst="rect">
            <a:avLst/>
          </a:prstGeom>
        </p:spPr>
        <p:txBody>
          <a:bodyPr/>
          <a:lstStyle>
            <a:lvl1pPr algn="l">
              <a:defRPr sz="289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2"/>
            <a:ext cx="8178800" cy="7023736"/>
          </a:xfrm>
        </p:spPr>
        <p:txBody>
          <a:bodyPr/>
          <a:lstStyle>
            <a:lvl1pPr>
              <a:defRPr sz="4599"/>
            </a:lvl1pPr>
            <a:lvl2pPr>
              <a:defRPr sz="3999"/>
            </a:lvl2pPr>
            <a:lvl3pPr>
              <a:defRPr sz="3399"/>
            </a:lvl3pPr>
            <a:lvl4pPr>
              <a:defRPr sz="2898"/>
            </a:lvl4pPr>
            <a:lvl5pPr>
              <a:defRPr sz="2898"/>
            </a:lvl5pPr>
            <a:lvl6pPr>
              <a:defRPr sz="2898"/>
            </a:lvl6pPr>
            <a:lvl7pPr>
              <a:defRPr sz="2898"/>
            </a:lvl7pPr>
            <a:lvl8pPr>
              <a:defRPr sz="2898"/>
            </a:lvl8pPr>
            <a:lvl9pPr>
              <a:defRPr sz="28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2" y="1722122"/>
            <a:ext cx="4813301" cy="5629276"/>
          </a:xfrm>
        </p:spPr>
        <p:txBody>
          <a:bodyPr/>
          <a:lstStyle>
            <a:lvl1pPr marL="0" indent="0">
              <a:buNone/>
              <a:defRPr sz="1999"/>
            </a:lvl1pPr>
            <a:lvl2pPr marL="653021" indent="0">
              <a:buNone/>
              <a:defRPr sz="1699"/>
            </a:lvl2pPr>
            <a:lvl3pPr marL="1306042" indent="0">
              <a:buNone/>
              <a:defRPr sz="1399"/>
            </a:lvl3pPr>
            <a:lvl4pPr marL="1959063" indent="0">
              <a:buNone/>
              <a:defRPr sz="1300"/>
            </a:lvl4pPr>
            <a:lvl5pPr marL="2612084" indent="0">
              <a:buNone/>
              <a:defRPr sz="1300"/>
            </a:lvl5pPr>
            <a:lvl6pPr marL="3265105" indent="0">
              <a:buNone/>
              <a:defRPr sz="1300"/>
            </a:lvl6pPr>
            <a:lvl7pPr marL="3918126" indent="0">
              <a:buNone/>
              <a:defRPr sz="1300"/>
            </a:lvl7pPr>
            <a:lvl8pPr marL="4571147" indent="0">
              <a:buNone/>
              <a:defRPr sz="1300"/>
            </a:lvl8pPr>
            <a:lvl9pPr marL="5224168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8296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2" y="5760722"/>
            <a:ext cx="8778240" cy="680086"/>
          </a:xfrm>
          <a:prstGeom prst="rect">
            <a:avLst/>
          </a:prstGeom>
        </p:spPr>
        <p:txBody>
          <a:bodyPr/>
          <a:lstStyle>
            <a:lvl1pPr algn="l">
              <a:defRPr sz="289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2" y="735332"/>
            <a:ext cx="8778240" cy="4937760"/>
          </a:xfrm>
        </p:spPr>
        <p:txBody>
          <a:bodyPr/>
          <a:lstStyle>
            <a:lvl1pPr marL="0" indent="0">
              <a:buNone/>
              <a:defRPr sz="4599"/>
            </a:lvl1pPr>
            <a:lvl2pPr marL="653021" indent="0">
              <a:buNone/>
              <a:defRPr sz="3999"/>
            </a:lvl2pPr>
            <a:lvl3pPr marL="1306042" indent="0">
              <a:buNone/>
              <a:defRPr sz="3399"/>
            </a:lvl3pPr>
            <a:lvl4pPr marL="1959063" indent="0">
              <a:buNone/>
              <a:defRPr sz="2898"/>
            </a:lvl4pPr>
            <a:lvl5pPr marL="2612084" indent="0">
              <a:buNone/>
              <a:defRPr sz="2898"/>
            </a:lvl5pPr>
            <a:lvl6pPr marL="3265105" indent="0">
              <a:buNone/>
              <a:defRPr sz="2898"/>
            </a:lvl6pPr>
            <a:lvl7pPr marL="3918126" indent="0">
              <a:buNone/>
              <a:defRPr sz="2898"/>
            </a:lvl7pPr>
            <a:lvl8pPr marL="4571147" indent="0">
              <a:buNone/>
              <a:defRPr sz="2898"/>
            </a:lvl8pPr>
            <a:lvl9pPr marL="5224168" indent="0">
              <a:buNone/>
              <a:defRPr sz="289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2" y="6440805"/>
            <a:ext cx="8778240" cy="965835"/>
          </a:xfrm>
        </p:spPr>
        <p:txBody>
          <a:bodyPr/>
          <a:lstStyle>
            <a:lvl1pPr marL="0" indent="0">
              <a:buNone/>
              <a:defRPr sz="1999"/>
            </a:lvl1pPr>
            <a:lvl2pPr marL="653021" indent="0">
              <a:buNone/>
              <a:defRPr sz="1699"/>
            </a:lvl2pPr>
            <a:lvl3pPr marL="1306042" indent="0">
              <a:buNone/>
              <a:defRPr sz="1399"/>
            </a:lvl3pPr>
            <a:lvl4pPr marL="1959063" indent="0">
              <a:buNone/>
              <a:defRPr sz="1300"/>
            </a:lvl4pPr>
            <a:lvl5pPr marL="2612084" indent="0">
              <a:buNone/>
              <a:defRPr sz="1300"/>
            </a:lvl5pPr>
            <a:lvl6pPr marL="3265105" indent="0">
              <a:buNone/>
              <a:defRPr sz="1300"/>
            </a:lvl6pPr>
            <a:lvl7pPr marL="3918126" indent="0">
              <a:buNone/>
              <a:defRPr sz="1300"/>
            </a:lvl7pPr>
            <a:lvl8pPr marL="4571147" indent="0">
              <a:buNone/>
              <a:defRPr sz="1300"/>
            </a:lvl8pPr>
            <a:lvl9pPr marL="5224168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4176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782957"/>
            <a:ext cx="13167360" cy="8648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8326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782959"/>
            <a:ext cx="3291840" cy="644080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2" y="782959"/>
            <a:ext cx="9631680" cy="64408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6604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8025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  <a:prstGeom prst="rect">
            <a:avLst/>
          </a:prstGeom>
        </p:spPr>
        <p:txBody>
          <a:bodyPr anchor="t"/>
          <a:lstStyle>
            <a:lvl1pPr algn="l">
              <a:defRPr sz="56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5"/>
          </a:xfrm>
        </p:spPr>
        <p:txBody>
          <a:bodyPr anchor="b"/>
          <a:lstStyle>
            <a:lvl1pPr marL="0" indent="0">
              <a:buNone/>
              <a:defRPr sz="2899"/>
            </a:lvl1pPr>
            <a:lvl2pPr marL="653071" indent="0">
              <a:buNone/>
              <a:defRPr sz="2599"/>
            </a:lvl2pPr>
            <a:lvl3pPr marL="1306142" indent="0">
              <a:buNone/>
              <a:defRPr sz="2300"/>
            </a:lvl3pPr>
            <a:lvl4pPr marL="1959213" indent="0">
              <a:buNone/>
              <a:defRPr sz="2000"/>
            </a:lvl4pPr>
            <a:lvl5pPr marL="2612284" indent="0">
              <a:buNone/>
              <a:defRPr sz="2000"/>
            </a:lvl5pPr>
            <a:lvl6pPr marL="3265355" indent="0">
              <a:buNone/>
              <a:defRPr sz="2000"/>
            </a:lvl6pPr>
            <a:lvl7pPr marL="3918426" indent="0">
              <a:buNone/>
              <a:defRPr sz="2000"/>
            </a:lvl7pPr>
            <a:lvl8pPr marL="4571497" indent="0">
              <a:buNone/>
              <a:defRPr sz="2000"/>
            </a:lvl8pPr>
            <a:lvl9pPr marL="5224568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7014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782956"/>
            <a:ext cx="13167360" cy="8648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3440" y="2125980"/>
            <a:ext cx="6096000" cy="5097780"/>
          </a:xfrm>
        </p:spPr>
        <p:txBody>
          <a:bodyPr/>
          <a:lstStyle>
            <a:lvl1pPr>
              <a:defRPr sz="3999"/>
            </a:lvl1pPr>
            <a:lvl2pPr>
              <a:defRPr sz="3399"/>
            </a:lvl2pPr>
            <a:lvl3pPr>
              <a:defRPr sz="2899"/>
            </a:lvl3pPr>
            <a:lvl4pPr>
              <a:defRPr sz="2599"/>
            </a:lvl4pPr>
            <a:lvl5pPr>
              <a:defRPr sz="2599"/>
            </a:lvl5pPr>
            <a:lvl6pPr>
              <a:defRPr sz="2599"/>
            </a:lvl6pPr>
            <a:lvl7pPr>
              <a:defRPr sz="2599"/>
            </a:lvl7pPr>
            <a:lvl8pPr>
              <a:defRPr sz="2599"/>
            </a:lvl8pPr>
            <a:lvl9pPr>
              <a:defRPr sz="2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3280" y="2125980"/>
            <a:ext cx="6096000" cy="5097780"/>
          </a:xfrm>
        </p:spPr>
        <p:txBody>
          <a:bodyPr/>
          <a:lstStyle>
            <a:lvl1pPr>
              <a:defRPr sz="3999"/>
            </a:lvl1pPr>
            <a:lvl2pPr>
              <a:defRPr sz="3399"/>
            </a:lvl2pPr>
            <a:lvl3pPr>
              <a:defRPr sz="2899"/>
            </a:lvl3pPr>
            <a:lvl4pPr>
              <a:defRPr sz="2599"/>
            </a:lvl4pPr>
            <a:lvl5pPr>
              <a:defRPr sz="2599"/>
            </a:lvl5pPr>
            <a:lvl6pPr>
              <a:defRPr sz="2599"/>
            </a:lvl6pPr>
            <a:lvl7pPr>
              <a:defRPr sz="2599"/>
            </a:lvl7pPr>
            <a:lvl8pPr>
              <a:defRPr sz="2599"/>
            </a:lvl8pPr>
            <a:lvl9pPr>
              <a:defRPr sz="2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5483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9566"/>
            <a:ext cx="13167360" cy="1371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1" y="1842136"/>
            <a:ext cx="6464300" cy="767715"/>
          </a:xfrm>
        </p:spPr>
        <p:txBody>
          <a:bodyPr anchor="b"/>
          <a:lstStyle>
            <a:lvl1pPr marL="0" indent="0">
              <a:buNone/>
              <a:defRPr sz="3399" b="1"/>
            </a:lvl1pPr>
            <a:lvl2pPr marL="653071" indent="0">
              <a:buNone/>
              <a:defRPr sz="2899" b="1"/>
            </a:lvl2pPr>
            <a:lvl3pPr marL="1306142" indent="0">
              <a:buNone/>
              <a:defRPr sz="2599" b="1"/>
            </a:lvl3pPr>
            <a:lvl4pPr marL="1959213" indent="0">
              <a:buNone/>
              <a:defRPr sz="2300" b="1"/>
            </a:lvl4pPr>
            <a:lvl5pPr marL="2612284" indent="0">
              <a:buNone/>
              <a:defRPr sz="2300" b="1"/>
            </a:lvl5pPr>
            <a:lvl6pPr marL="3265355" indent="0">
              <a:buNone/>
              <a:defRPr sz="2300" b="1"/>
            </a:lvl6pPr>
            <a:lvl7pPr marL="3918426" indent="0">
              <a:buNone/>
              <a:defRPr sz="2300" b="1"/>
            </a:lvl7pPr>
            <a:lvl8pPr marL="4571497" indent="0">
              <a:buNone/>
              <a:defRPr sz="2300" b="1"/>
            </a:lvl8pPr>
            <a:lvl9pPr marL="5224568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1" y="2609850"/>
            <a:ext cx="6464300" cy="4741546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599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0" y="1842136"/>
            <a:ext cx="6466840" cy="767715"/>
          </a:xfrm>
        </p:spPr>
        <p:txBody>
          <a:bodyPr anchor="b"/>
          <a:lstStyle>
            <a:lvl1pPr marL="0" indent="0">
              <a:buNone/>
              <a:defRPr sz="3399" b="1"/>
            </a:lvl1pPr>
            <a:lvl2pPr marL="653071" indent="0">
              <a:buNone/>
              <a:defRPr sz="2899" b="1"/>
            </a:lvl2pPr>
            <a:lvl3pPr marL="1306142" indent="0">
              <a:buNone/>
              <a:defRPr sz="2599" b="1"/>
            </a:lvl3pPr>
            <a:lvl4pPr marL="1959213" indent="0">
              <a:buNone/>
              <a:defRPr sz="2300" b="1"/>
            </a:lvl4pPr>
            <a:lvl5pPr marL="2612284" indent="0">
              <a:buNone/>
              <a:defRPr sz="2300" b="1"/>
            </a:lvl5pPr>
            <a:lvl6pPr marL="3265355" indent="0">
              <a:buNone/>
              <a:defRPr sz="2300" b="1"/>
            </a:lvl6pPr>
            <a:lvl7pPr marL="3918426" indent="0">
              <a:buNone/>
              <a:defRPr sz="2300" b="1"/>
            </a:lvl7pPr>
            <a:lvl8pPr marL="4571497" indent="0">
              <a:buNone/>
              <a:defRPr sz="2300" b="1"/>
            </a:lvl8pPr>
            <a:lvl9pPr marL="5224568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0" y="2609850"/>
            <a:ext cx="6466840" cy="4741546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599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3111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782956"/>
            <a:ext cx="13167360" cy="8648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2693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709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Holder 2">
            <a:extLst>
              <a:ext uri="{FF2B5EF4-FFF2-40B4-BE49-F238E27FC236}">
                <a16:creationId xmlns:a16="http://schemas.microsoft.com/office/drawing/2014/main" id="{D602597E-329E-48D8-9A47-1E7D99AB89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77825" y="427038"/>
            <a:ext cx="6797675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/>
          </a:p>
        </p:txBody>
      </p:sp>
      <p:sp>
        <p:nvSpPr>
          <p:cNvPr id="1027" name="Holder 3">
            <a:extLst>
              <a:ext uri="{FF2B5EF4-FFF2-40B4-BE49-F238E27FC236}">
                <a16:creationId xmlns:a16="http://schemas.microsoft.com/office/drawing/2014/main" id="{0F8747DF-77B0-4BC0-9127-C647C465D5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77825" y="2459038"/>
            <a:ext cx="6797675" cy="705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/>
          </a:p>
        </p:txBody>
      </p:sp>
      <p:sp>
        <p:nvSpPr>
          <p:cNvPr id="1028" name="Holder 4">
            <a:extLst>
              <a:ext uri="{FF2B5EF4-FFF2-40B4-BE49-F238E27FC236}">
                <a16:creationId xmlns:a16="http://schemas.microsoft.com/office/drawing/2014/main" id="{80DF7280-81C0-4FA1-B59E-B4FF31A5C0C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68575" y="9944100"/>
            <a:ext cx="2417763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1" hangingPunct="1">
              <a:buSzPct val="100000"/>
              <a:buFont typeface="Calibri" panose="020F0502020204030204" pitchFamily="34" charset="0"/>
              <a:buNone/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Holder 5">
            <a:extLst>
              <a:ext uri="{FF2B5EF4-FFF2-40B4-BE49-F238E27FC236}">
                <a16:creationId xmlns:a16="http://schemas.microsoft.com/office/drawing/2014/main" id="{1B223460-87D9-4816-A759-23A914518F5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77825" y="9944100"/>
            <a:ext cx="1736725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1" hangingPunct="1">
              <a:buSzPct val="100000"/>
              <a:buFont typeface="Calibri" panose="020F0502020204030204" pitchFamily="34" charset="0"/>
              <a:buNone/>
              <a:defRPr>
                <a:cs typeface="+mn-cs"/>
              </a:defRPr>
            </a:lvl1pPr>
          </a:lstStyle>
          <a:p>
            <a:pPr>
              <a:defRPr/>
            </a:pPr>
            <a:fld id="{58C82A7E-ADF7-475C-8907-AC140E92E4BA}" type="datetime1">
              <a:rPr lang="en-US" altLang="en-US"/>
              <a:pPr>
                <a:defRPr/>
              </a:pPr>
              <a:t>10/26/2023</a:t>
            </a:fld>
            <a:endParaRPr lang="en-US" alt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39A74C0E-22A8-4837-8F66-0AC28769939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438775" y="9944100"/>
            <a:ext cx="1736725" cy="5349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>
            <a:spAutoFit/>
          </a:bodyPr>
          <a:lstStyle>
            <a:lvl1pPr algn="r" eaLnBrk="0" fontAlgn="auto" hangingPunct="0">
              <a:buSzTx/>
              <a:buFontTx/>
              <a:buNone/>
              <a:defRPr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latin typeface="Arial"/>
                <a:cs typeface="+mn-cs"/>
                <a:sym typeface="Wingdings"/>
              </a:defRPr>
            </a:lvl1pPr>
          </a:lstStyle>
          <a:p>
            <a:pPr>
              <a:defRPr/>
            </a:pPr>
            <a:fld id="{AD164FAD-8E90-4530-81CD-8FB7C12DF67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cs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cs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cs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cs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cs typeface="Arial" panose="020B060402020202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3440" y="2125980"/>
            <a:ext cx="12435840" cy="509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40" tIns="65320" rIns="130640" bIns="65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18"/>
          <p:cNvSpPr txBox="1">
            <a:spLocks noChangeArrowheads="1"/>
          </p:cNvSpPr>
          <p:nvPr userDrawn="1"/>
        </p:nvSpPr>
        <p:spPr bwMode="auto">
          <a:xfrm>
            <a:off x="547183" y="7714506"/>
            <a:ext cx="3413760" cy="24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15" tIns="65307" rIns="130615" bIns="65307" numCol="1" anchor="ctr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tx1"/>
                </a:solidFill>
                <a:latin typeface="Verdana" pitchFamily="-112" charset="0"/>
                <a:ea typeface="ＭＳ Ｐゴシック" pitchFamily="-112" charset="-128"/>
              </a:defRPr>
            </a:lvl1pPr>
          </a:lstStyle>
          <a:p>
            <a:pPr marL="0" marR="0" lvl="0" indent="0" algn="l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B4E283-647A-43C3-91CA-5437B612297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+mn-cs"/>
              </a:rPr>
              <a:pPr marL="0" marR="0" lvl="0" indent="0" algn="l" defTabSz="9142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  <a:cs typeface="+mn-cs"/>
            </a:endParaRPr>
          </a:p>
        </p:txBody>
      </p:sp>
      <p:pic>
        <p:nvPicPr>
          <p:cNvPr id="6" name="Picture 5" descr="Garware.jpg"/>
          <p:cNvPicPr>
            <a:picLocks noChangeAspect="1"/>
          </p:cNvPicPr>
          <p:nvPr userDrawn="1"/>
        </p:nvPicPr>
        <p:blipFill>
          <a:blip r:embed="rId14"/>
          <a:srcRect l="21715" t="31900" r="17674" b="40474"/>
          <a:stretch>
            <a:fillRect/>
          </a:stretch>
        </p:blipFill>
        <p:spPr>
          <a:xfrm>
            <a:off x="12211212" y="7439659"/>
            <a:ext cx="1727113" cy="55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2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599">
          <a:solidFill>
            <a:srgbClr val="ED1C2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99">
          <a:solidFill>
            <a:srgbClr val="ED1C24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99">
          <a:solidFill>
            <a:srgbClr val="ED1C24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99">
          <a:solidFill>
            <a:srgbClr val="ED1C24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99">
          <a:solidFill>
            <a:srgbClr val="ED1C24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5pPr>
      <a:lvl6pPr marL="653071" algn="l" rtl="0" fontAlgn="base">
        <a:spcBef>
          <a:spcPct val="0"/>
        </a:spcBef>
        <a:spcAft>
          <a:spcPct val="0"/>
        </a:spcAft>
        <a:defRPr sz="4599">
          <a:solidFill>
            <a:srgbClr val="ED1C24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6pPr>
      <a:lvl7pPr marL="1306142" algn="l" rtl="0" fontAlgn="base">
        <a:spcBef>
          <a:spcPct val="0"/>
        </a:spcBef>
        <a:spcAft>
          <a:spcPct val="0"/>
        </a:spcAft>
        <a:defRPr sz="4599">
          <a:solidFill>
            <a:srgbClr val="ED1C24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7pPr>
      <a:lvl8pPr marL="1959213" algn="l" rtl="0" fontAlgn="base">
        <a:spcBef>
          <a:spcPct val="0"/>
        </a:spcBef>
        <a:spcAft>
          <a:spcPct val="0"/>
        </a:spcAft>
        <a:defRPr sz="4599">
          <a:solidFill>
            <a:srgbClr val="ED1C24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8pPr>
      <a:lvl9pPr marL="2612284" algn="l" rtl="0" fontAlgn="base">
        <a:spcBef>
          <a:spcPct val="0"/>
        </a:spcBef>
        <a:spcAft>
          <a:spcPct val="0"/>
        </a:spcAft>
        <a:defRPr sz="4599">
          <a:solidFill>
            <a:srgbClr val="ED1C24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489803" indent="-489803" algn="l" rtl="0" eaLnBrk="0" fontAlgn="base" hangingPunct="0">
        <a:spcBef>
          <a:spcPct val="20000"/>
        </a:spcBef>
        <a:spcAft>
          <a:spcPct val="0"/>
        </a:spcAft>
        <a:buChar char="•"/>
        <a:defRPr sz="3099">
          <a:solidFill>
            <a:schemeClr val="tx1"/>
          </a:solidFill>
          <a:latin typeface="+mn-lt"/>
          <a:ea typeface="+mn-ea"/>
          <a:cs typeface="+mn-cs"/>
        </a:defRPr>
      </a:lvl1pPr>
      <a:lvl2pPr marL="1061241" indent="-408169" algn="l" rtl="0" eaLnBrk="0" fontAlgn="base" hangingPunct="0">
        <a:spcBef>
          <a:spcPct val="20000"/>
        </a:spcBef>
        <a:spcAft>
          <a:spcPct val="0"/>
        </a:spcAft>
        <a:buChar char="–"/>
        <a:defRPr sz="3099">
          <a:solidFill>
            <a:schemeClr val="tx1"/>
          </a:solidFill>
          <a:latin typeface="+mn-lt"/>
          <a:ea typeface="+mn-ea"/>
        </a:defRPr>
      </a:lvl2pPr>
      <a:lvl3pPr marL="1632677" indent="-326536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2285749" indent="-326536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ea typeface="+mn-ea"/>
        </a:defRPr>
      </a:lvl4pPr>
      <a:lvl5pPr marL="2938819" indent="-32653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3591890" indent="-326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4244962" indent="-326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4898032" indent="-326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5551104" indent="-326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53071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1pPr>
      <a:lvl2pPr marL="653071" algn="l" defTabSz="653071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2pPr>
      <a:lvl3pPr marL="1306142" algn="l" defTabSz="653071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3pPr>
      <a:lvl4pPr marL="1959213" algn="l" defTabSz="653071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4pPr>
      <a:lvl5pPr marL="2612284" algn="l" defTabSz="653071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5pPr>
      <a:lvl6pPr marL="3265355" algn="l" defTabSz="653071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6pPr>
      <a:lvl7pPr marL="3918426" algn="l" defTabSz="653071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497" algn="l" defTabSz="653071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8pPr>
      <a:lvl9pPr marL="5224568" algn="l" defTabSz="653071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4545A-D919-4AFD-9C35-2410C7A77F18}" type="datetimeFigureOut">
              <a:rPr lang="en-IN" smtClean="0"/>
              <a:t>26-10-2023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F0F92-D35B-40C9-A2F8-7A4EC69B7C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177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1" r:id="rId12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3440" y="2125980"/>
            <a:ext cx="12435840" cy="509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40" tIns="65320" rIns="130640" bIns="65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18"/>
          <p:cNvSpPr txBox="1">
            <a:spLocks noChangeArrowheads="1"/>
          </p:cNvSpPr>
          <p:nvPr userDrawn="1"/>
        </p:nvSpPr>
        <p:spPr bwMode="auto">
          <a:xfrm>
            <a:off x="547183" y="7714506"/>
            <a:ext cx="3413760" cy="24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04" tIns="65302" rIns="130604" bIns="65302" numCol="1" anchor="ctr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tx1"/>
                </a:solidFill>
                <a:latin typeface="Verdana" pitchFamily="-112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fld id="{72B4E283-647A-43C3-91CA-5437B612297F}" type="slidenum">
              <a:rPr lang="en-US" sz="1000" smtClean="0">
                <a:solidFill>
                  <a:srgbClr val="000000"/>
                </a:solidFill>
                <a:latin typeface="Georgia" pitchFamily="18" charset="0"/>
              </a:rPr>
              <a:pPr>
                <a:defRPr/>
              </a:pPr>
              <a:t>‹#›</a:t>
            </a:fld>
            <a:endParaRPr lang="en-US" sz="1100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6" name="Picture 5" descr="Garware.jpg"/>
          <p:cNvPicPr>
            <a:picLocks noChangeAspect="1"/>
          </p:cNvPicPr>
          <p:nvPr userDrawn="1"/>
        </p:nvPicPr>
        <p:blipFill>
          <a:blip r:embed="rId13"/>
          <a:srcRect l="21715" t="31900" r="17674" b="40474"/>
          <a:stretch>
            <a:fillRect/>
          </a:stretch>
        </p:blipFill>
        <p:spPr>
          <a:xfrm>
            <a:off x="12211214" y="7439660"/>
            <a:ext cx="1727112" cy="55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2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599">
          <a:solidFill>
            <a:srgbClr val="ED1C2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99">
          <a:solidFill>
            <a:srgbClr val="ED1C24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99">
          <a:solidFill>
            <a:srgbClr val="ED1C24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99">
          <a:solidFill>
            <a:srgbClr val="ED1C24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99">
          <a:solidFill>
            <a:srgbClr val="ED1C24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5pPr>
      <a:lvl6pPr marL="653021" algn="l" rtl="0" fontAlgn="base">
        <a:spcBef>
          <a:spcPct val="0"/>
        </a:spcBef>
        <a:spcAft>
          <a:spcPct val="0"/>
        </a:spcAft>
        <a:defRPr sz="4599">
          <a:solidFill>
            <a:srgbClr val="ED1C24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6pPr>
      <a:lvl7pPr marL="1306042" algn="l" rtl="0" fontAlgn="base">
        <a:spcBef>
          <a:spcPct val="0"/>
        </a:spcBef>
        <a:spcAft>
          <a:spcPct val="0"/>
        </a:spcAft>
        <a:defRPr sz="4599">
          <a:solidFill>
            <a:srgbClr val="ED1C24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7pPr>
      <a:lvl8pPr marL="1959063" algn="l" rtl="0" fontAlgn="base">
        <a:spcBef>
          <a:spcPct val="0"/>
        </a:spcBef>
        <a:spcAft>
          <a:spcPct val="0"/>
        </a:spcAft>
        <a:defRPr sz="4599">
          <a:solidFill>
            <a:srgbClr val="ED1C24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8pPr>
      <a:lvl9pPr marL="2612084" algn="l" rtl="0" fontAlgn="base">
        <a:spcBef>
          <a:spcPct val="0"/>
        </a:spcBef>
        <a:spcAft>
          <a:spcPct val="0"/>
        </a:spcAft>
        <a:defRPr sz="4599">
          <a:solidFill>
            <a:srgbClr val="ED1C24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489766" indent="-489766" algn="l" rtl="0" eaLnBrk="0" fontAlgn="base" hangingPunct="0">
        <a:spcBef>
          <a:spcPct val="20000"/>
        </a:spcBef>
        <a:spcAft>
          <a:spcPct val="0"/>
        </a:spcAft>
        <a:buChar char="•"/>
        <a:defRPr sz="3099">
          <a:solidFill>
            <a:schemeClr val="tx1"/>
          </a:solidFill>
          <a:latin typeface="+mn-lt"/>
          <a:ea typeface="+mn-ea"/>
          <a:cs typeface="+mn-cs"/>
        </a:defRPr>
      </a:lvl1pPr>
      <a:lvl2pPr marL="1061160" indent="-408138" algn="l" rtl="0" eaLnBrk="0" fontAlgn="base" hangingPunct="0">
        <a:spcBef>
          <a:spcPct val="20000"/>
        </a:spcBef>
        <a:spcAft>
          <a:spcPct val="0"/>
        </a:spcAft>
        <a:buChar char="–"/>
        <a:defRPr sz="3099">
          <a:solidFill>
            <a:schemeClr val="tx1"/>
          </a:solidFill>
          <a:latin typeface="+mn-lt"/>
          <a:ea typeface="+mn-ea"/>
        </a:defRPr>
      </a:lvl2pPr>
      <a:lvl3pPr marL="1632552" indent="-326511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2285574" indent="-326511" algn="l" rtl="0" eaLnBrk="0" fontAlgn="base" hangingPunct="0">
        <a:spcBef>
          <a:spcPct val="20000"/>
        </a:spcBef>
        <a:spcAft>
          <a:spcPct val="0"/>
        </a:spcAft>
        <a:buChar char="–"/>
        <a:defRPr sz="2299">
          <a:solidFill>
            <a:schemeClr val="tx1"/>
          </a:solidFill>
          <a:latin typeface="+mn-lt"/>
          <a:ea typeface="+mn-ea"/>
        </a:defRPr>
      </a:lvl4pPr>
      <a:lvl5pPr marL="2938594" indent="-326511" algn="l" rtl="0" eaLnBrk="0" fontAlgn="base" hangingPunct="0">
        <a:spcBef>
          <a:spcPct val="20000"/>
        </a:spcBef>
        <a:spcAft>
          <a:spcPct val="0"/>
        </a:spcAft>
        <a:buChar char="»"/>
        <a:defRPr sz="1999">
          <a:solidFill>
            <a:schemeClr val="tx1"/>
          </a:solidFill>
          <a:latin typeface="+mn-lt"/>
          <a:ea typeface="+mn-ea"/>
        </a:defRPr>
      </a:lvl5pPr>
      <a:lvl6pPr marL="3591616" indent="-326511" algn="l" rtl="0" fontAlgn="base">
        <a:spcBef>
          <a:spcPct val="20000"/>
        </a:spcBef>
        <a:spcAft>
          <a:spcPct val="0"/>
        </a:spcAft>
        <a:buChar char="»"/>
        <a:defRPr sz="1999">
          <a:solidFill>
            <a:schemeClr val="tx1"/>
          </a:solidFill>
          <a:latin typeface="+mn-lt"/>
          <a:ea typeface="+mn-ea"/>
        </a:defRPr>
      </a:lvl6pPr>
      <a:lvl7pPr marL="4244637" indent="-326511" algn="l" rtl="0" fontAlgn="base">
        <a:spcBef>
          <a:spcPct val="20000"/>
        </a:spcBef>
        <a:spcAft>
          <a:spcPct val="0"/>
        </a:spcAft>
        <a:buChar char="»"/>
        <a:defRPr sz="1999">
          <a:solidFill>
            <a:schemeClr val="tx1"/>
          </a:solidFill>
          <a:latin typeface="+mn-lt"/>
          <a:ea typeface="+mn-ea"/>
        </a:defRPr>
      </a:lvl7pPr>
      <a:lvl8pPr marL="4897657" indent="-326511" algn="l" rtl="0" fontAlgn="base">
        <a:spcBef>
          <a:spcPct val="20000"/>
        </a:spcBef>
        <a:spcAft>
          <a:spcPct val="0"/>
        </a:spcAft>
        <a:buChar char="»"/>
        <a:defRPr sz="1999">
          <a:solidFill>
            <a:schemeClr val="tx1"/>
          </a:solidFill>
          <a:latin typeface="+mn-lt"/>
          <a:ea typeface="+mn-ea"/>
        </a:defRPr>
      </a:lvl8pPr>
      <a:lvl9pPr marL="5550679" indent="-326511" algn="l" rtl="0" fontAlgn="base">
        <a:spcBef>
          <a:spcPct val="20000"/>
        </a:spcBef>
        <a:spcAft>
          <a:spcPct val="0"/>
        </a:spcAft>
        <a:buChar char="»"/>
        <a:defRPr sz="19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53021" rtl="0" eaLnBrk="1" latinLnBrk="0" hangingPunct="1">
        <a:defRPr sz="2598" kern="1200">
          <a:solidFill>
            <a:schemeClr val="tx1"/>
          </a:solidFill>
          <a:latin typeface="+mn-lt"/>
          <a:ea typeface="+mn-ea"/>
          <a:cs typeface="+mn-cs"/>
        </a:defRPr>
      </a:lvl1pPr>
      <a:lvl2pPr marL="653021" algn="l" defTabSz="653021" rtl="0" eaLnBrk="1" latinLnBrk="0" hangingPunct="1">
        <a:defRPr sz="2598" kern="1200">
          <a:solidFill>
            <a:schemeClr val="tx1"/>
          </a:solidFill>
          <a:latin typeface="+mn-lt"/>
          <a:ea typeface="+mn-ea"/>
          <a:cs typeface="+mn-cs"/>
        </a:defRPr>
      </a:lvl2pPr>
      <a:lvl3pPr marL="1306042" algn="l" defTabSz="653021" rtl="0" eaLnBrk="1" latinLnBrk="0" hangingPunct="1">
        <a:defRPr sz="2598" kern="1200">
          <a:solidFill>
            <a:schemeClr val="tx1"/>
          </a:solidFill>
          <a:latin typeface="+mn-lt"/>
          <a:ea typeface="+mn-ea"/>
          <a:cs typeface="+mn-cs"/>
        </a:defRPr>
      </a:lvl3pPr>
      <a:lvl4pPr marL="1959063" algn="l" defTabSz="653021" rtl="0" eaLnBrk="1" latinLnBrk="0" hangingPunct="1">
        <a:defRPr sz="2598" kern="1200">
          <a:solidFill>
            <a:schemeClr val="tx1"/>
          </a:solidFill>
          <a:latin typeface="+mn-lt"/>
          <a:ea typeface="+mn-ea"/>
          <a:cs typeface="+mn-cs"/>
        </a:defRPr>
      </a:lvl4pPr>
      <a:lvl5pPr marL="2612084" algn="l" defTabSz="653021" rtl="0" eaLnBrk="1" latinLnBrk="0" hangingPunct="1">
        <a:defRPr sz="2598" kern="1200">
          <a:solidFill>
            <a:schemeClr val="tx1"/>
          </a:solidFill>
          <a:latin typeface="+mn-lt"/>
          <a:ea typeface="+mn-ea"/>
          <a:cs typeface="+mn-cs"/>
        </a:defRPr>
      </a:lvl5pPr>
      <a:lvl6pPr marL="3265105" algn="l" defTabSz="653021" rtl="0" eaLnBrk="1" latinLnBrk="0" hangingPunct="1">
        <a:defRPr sz="2598" kern="1200">
          <a:solidFill>
            <a:schemeClr val="tx1"/>
          </a:solidFill>
          <a:latin typeface="+mn-lt"/>
          <a:ea typeface="+mn-ea"/>
          <a:cs typeface="+mn-cs"/>
        </a:defRPr>
      </a:lvl6pPr>
      <a:lvl7pPr marL="3918126" algn="l" defTabSz="653021" rtl="0" eaLnBrk="1" latinLnBrk="0" hangingPunct="1">
        <a:defRPr sz="2598" kern="1200">
          <a:solidFill>
            <a:schemeClr val="tx1"/>
          </a:solidFill>
          <a:latin typeface="+mn-lt"/>
          <a:ea typeface="+mn-ea"/>
          <a:cs typeface="+mn-cs"/>
        </a:defRPr>
      </a:lvl7pPr>
      <a:lvl8pPr marL="4571147" algn="l" defTabSz="653021" rtl="0" eaLnBrk="1" latinLnBrk="0" hangingPunct="1">
        <a:defRPr sz="2598" kern="1200">
          <a:solidFill>
            <a:schemeClr val="tx1"/>
          </a:solidFill>
          <a:latin typeface="+mn-lt"/>
          <a:ea typeface="+mn-ea"/>
          <a:cs typeface="+mn-cs"/>
        </a:defRPr>
      </a:lvl8pPr>
      <a:lvl9pPr marL="5224168" algn="l" defTabSz="653021" rtl="0" eaLnBrk="1" latinLnBrk="0" hangingPunct="1">
        <a:defRPr sz="25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illsafe.co.za/drillsafe-articles/what-is-synthetic-rop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hyperlink" Target="https://www.npr.org/sections/thesalt/2017/08/24/545619525/environmental-nightmare-after-thousands-of-atlantic-salmon-escape-fish-far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8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40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0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tags" Target="../tags/tag22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40.jpeg"/><Relationship Id="rId4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notesSlide" Target="../notesSlides/notesSlide37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3.xml"/><Relationship Id="rId10" Type="http://schemas.openxmlformats.org/officeDocument/2006/relationships/tags" Target="../tags/tag38.xml"/><Relationship Id="rId4" Type="http://schemas.openxmlformats.org/officeDocument/2006/relationships/tags" Target="../tags/tag32.xml"/><Relationship Id="rId9" Type="http://schemas.openxmlformats.org/officeDocument/2006/relationships/tags" Target="../tags/tag3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9.xml"/><Relationship Id="rId3" Type="http://schemas.openxmlformats.org/officeDocument/2006/relationships/tags" Target="../tags/tag4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10" Type="http://schemas.microsoft.com/office/2007/relationships/hdphoto" Target="../media/hdphoto3.wdp"/><Relationship Id="rId4" Type="http://schemas.openxmlformats.org/officeDocument/2006/relationships/tags" Target="../tags/tag45.xml"/><Relationship Id="rId9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tags" Target="../tags/tag63.xml"/><Relationship Id="rId18" Type="http://schemas.openxmlformats.org/officeDocument/2006/relationships/tags" Target="../tags/tag68.xml"/><Relationship Id="rId26" Type="http://schemas.openxmlformats.org/officeDocument/2006/relationships/image" Target="../media/image52.png"/><Relationship Id="rId3" Type="http://schemas.openxmlformats.org/officeDocument/2006/relationships/tags" Target="../tags/tag53.xml"/><Relationship Id="rId21" Type="http://schemas.openxmlformats.org/officeDocument/2006/relationships/tags" Target="../tags/tag71.xml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tags" Target="../tags/tag67.xml"/><Relationship Id="rId25" Type="http://schemas.openxmlformats.org/officeDocument/2006/relationships/image" Target="../media/image51.jpeg"/><Relationship Id="rId2" Type="http://schemas.openxmlformats.org/officeDocument/2006/relationships/tags" Target="../tags/tag52.xml"/><Relationship Id="rId16" Type="http://schemas.openxmlformats.org/officeDocument/2006/relationships/tags" Target="../tags/tag66.xml"/><Relationship Id="rId20" Type="http://schemas.openxmlformats.org/officeDocument/2006/relationships/tags" Target="../tags/tag70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24" Type="http://schemas.openxmlformats.org/officeDocument/2006/relationships/slideLayout" Target="../slideLayouts/slideLayout1.xml"/><Relationship Id="rId5" Type="http://schemas.openxmlformats.org/officeDocument/2006/relationships/tags" Target="../tags/tag55.xml"/><Relationship Id="rId15" Type="http://schemas.openxmlformats.org/officeDocument/2006/relationships/tags" Target="../tags/tag65.xml"/><Relationship Id="rId23" Type="http://schemas.openxmlformats.org/officeDocument/2006/relationships/tags" Target="../tags/tag73.xml"/><Relationship Id="rId10" Type="http://schemas.openxmlformats.org/officeDocument/2006/relationships/tags" Target="../tags/tag60.xml"/><Relationship Id="rId19" Type="http://schemas.openxmlformats.org/officeDocument/2006/relationships/tags" Target="../tags/tag69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tags" Target="../tags/tag64.xml"/><Relationship Id="rId22" Type="http://schemas.openxmlformats.org/officeDocument/2006/relationships/tags" Target="../tags/tag72.xml"/><Relationship Id="rId27" Type="http://schemas.microsoft.com/office/2007/relationships/hdphoto" Target="../media/hdphoto4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4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Somia\Garware\GTF\PPT\Aqua Master\PNG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" y="1586"/>
            <a:ext cx="14629166" cy="822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Untitled-1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400183" y="0"/>
            <a:ext cx="8229600" cy="82296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739617" y="5148733"/>
            <a:ext cx="7890783" cy="99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15" tIns="65307" rIns="130615" bIns="65307" anchor="b"/>
          <a:lstStyle/>
          <a:p>
            <a:pPr algn="ctr" defTabSz="914217">
              <a:lnSpc>
                <a:spcPts val="4999"/>
              </a:lnSpc>
            </a:pPr>
            <a:r>
              <a:rPr lang="en-US" sz="4200" dirty="0">
                <a:solidFill>
                  <a:srgbClr val="000000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MOORING ROPES BASICS AND RECENT INNOVATIONS </a:t>
            </a:r>
          </a:p>
        </p:txBody>
      </p:sp>
      <p:pic>
        <p:nvPicPr>
          <p:cNvPr id="6" name="Picture 5" descr="Garware.jpg">
            <a:extLst>
              <a:ext uri="{FF2B5EF4-FFF2-40B4-BE49-F238E27FC236}">
                <a16:creationId xmlns:a16="http://schemas.microsoft.com/office/drawing/2014/main" id="{73CBEA94-59B2-4A3D-88B2-56C32E4C9E5A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10124306" y="6614880"/>
            <a:ext cx="4248472" cy="1368952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681D4AC2-6902-42B6-A1A6-6420D0DC9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194" y="1258074"/>
            <a:ext cx="7196240" cy="154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40" tIns="65320" rIns="130640" bIns="65320" anchor="b"/>
          <a:lstStyle/>
          <a:p>
            <a:pPr>
              <a:lnSpc>
                <a:spcPts val="5000"/>
              </a:lnSpc>
            </a:pPr>
            <a:r>
              <a:rPr lang="en-US" sz="5400" dirty="0">
                <a:solidFill>
                  <a:schemeClr val="bg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Better Ideas in Action</a:t>
            </a:r>
          </a:p>
        </p:txBody>
      </p:sp>
      <p:pic>
        <p:nvPicPr>
          <p:cNvPr id="1026" name="Picture 2" descr="CMMI - Apps on Google Play">
            <a:extLst>
              <a:ext uri="{FF2B5EF4-FFF2-40B4-BE49-F238E27FC236}">
                <a16:creationId xmlns:a16="http://schemas.microsoft.com/office/drawing/2014/main" id="{D6C7B796-FDCA-42E2-A481-AF3F2675E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59" y="4058940"/>
            <a:ext cx="571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913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9748" y="586148"/>
            <a:ext cx="13318019" cy="86487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3 strand rope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618" y="-307652"/>
            <a:ext cx="184695" cy="61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2" tIns="45711" rIns="91422" bIns="45711" numCol="1" anchor="ctr" anchorCtr="0" compatLnSpc="1">
            <a:prstTxWarp prst="textNoShape">
              <a:avLst/>
            </a:prstTxWarp>
            <a:spAutoFit/>
          </a:bodyPr>
          <a:lstStyle/>
          <a:p>
            <a:pPr defTabSz="914217"/>
            <a:endParaRPr lang="en-US" sz="3399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564" y="1451018"/>
            <a:ext cx="6780492" cy="63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98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9748" y="586148"/>
            <a:ext cx="13318019" cy="86487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8 strand rope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618" y="-307652"/>
            <a:ext cx="184695" cy="61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2" tIns="45711" rIns="91422" bIns="45711" numCol="1" anchor="ctr" anchorCtr="0" compatLnSpc="1">
            <a:prstTxWarp prst="textNoShape">
              <a:avLst/>
            </a:prstTxWarp>
            <a:spAutoFit/>
          </a:bodyPr>
          <a:lstStyle/>
          <a:p>
            <a:pPr defTabSz="914217"/>
            <a:endParaRPr lang="en-US" sz="3399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194" y="1440730"/>
            <a:ext cx="7370677" cy="64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30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9748" y="586148"/>
            <a:ext cx="13318019" cy="86487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12 strand rope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618" y="-307652"/>
            <a:ext cx="184695" cy="61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2" tIns="45711" rIns="91422" bIns="45711" numCol="1" anchor="ctr" anchorCtr="0" compatLnSpc="1">
            <a:prstTxWarp prst="textNoShape">
              <a:avLst/>
            </a:prstTxWarp>
            <a:spAutoFit/>
          </a:bodyPr>
          <a:lstStyle/>
          <a:p>
            <a:pPr defTabSz="914217"/>
            <a:endParaRPr lang="en-US" sz="3399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711" y="1451018"/>
            <a:ext cx="7793878" cy="639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43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9748" y="586148"/>
            <a:ext cx="13318019" cy="86487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Braid on Braid rope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618" y="-307652"/>
            <a:ext cx="184695" cy="61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2" tIns="45711" rIns="91422" bIns="45711" numCol="1" anchor="ctr" anchorCtr="0" compatLnSpc="1">
            <a:prstTxWarp prst="textNoShape">
              <a:avLst/>
            </a:prstTxWarp>
            <a:spAutoFit/>
          </a:bodyPr>
          <a:lstStyle/>
          <a:p>
            <a:pPr defTabSz="914217"/>
            <a:endParaRPr lang="en-US" sz="3399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082" y="1429649"/>
            <a:ext cx="7926735" cy="639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01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9748" y="586148"/>
            <a:ext cx="13318019" cy="86487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Braided ropes with jacket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618" y="-307652"/>
            <a:ext cx="184695" cy="61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2" tIns="45711" rIns="91422" bIns="45711" numCol="1" anchor="ctr" anchorCtr="0" compatLnSpc="1">
            <a:prstTxWarp prst="textNoShape">
              <a:avLst/>
            </a:prstTxWarp>
            <a:spAutoFit/>
          </a:bodyPr>
          <a:lstStyle/>
          <a:p>
            <a:pPr defTabSz="914217"/>
            <a:endParaRPr lang="en-US" sz="3399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7467" y="1295944"/>
            <a:ext cx="13011113" cy="830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17"/>
            <a:r>
              <a:rPr lang="en-US" sz="2400" dirty="0">
                <a:solidFill>
                  <a:srgbClr val="000000"/>
                </a:solidFill>
                <a:latin typeface="Georgia"/>
                <a:ea typeface="ＭＳ Ｐゴシック" pitchFamily="34" charset="-128"/>
              </a:rPr>
              <a:t>An offshoot of double braid is a rope in which a hollow braided or plaited core is used to carry the load, and a braided jacket is used to protect it from external abrasion.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02" y="2284024"/>
            <a:ext cx="10192586" cy="482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51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9748" y="586148"/>
            <a:ext cx="13318019" cy="86487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IN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Types of rope</a:t>
            </a:r>
            <a:endParaRPr lang="en-US" sz="2799" b="1" dirty="0">
              <a:solidFill>
                <a:schemeClr val="tx1"/>
              </a:solidFill>
              <a:latin typeface="Georgia" pitchFamily="18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618" y="-307652"/>
            <a:ext cx="184695" cy="61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2" tIns="45711" rIns="91422" bIns="45711" numCol="1" anchor="ctr" anchorCtr="0" compatLnSpc="1">
            <a:prstTxWarp prst="textNoShape">
              <a:avLst/>
            </a:prstTxWarp>
            <a:spAutoFit/>
          </a:bodyPr>
          <a:lstStyle/>
          <a:p>
            <a:pPr defTabSz="914217"/>
            <a:endParaRPr lang="en-US" sz="3399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5117" y="7859546"/>
            <a:ext cx="11065915" cy="369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n-US" dirty="0">
                <a:solidFill>
                  <a:srgbClr val="000000"/>
                </a:solidFill>
                <a:latin typeface="Georgia"/>
                <a:ea typeface="ＭＳ Ｐゴシック" pitchFamily="34" charset="-128"/>
              </a:rPr>
              <a:t>Source: </a:t>
            </a:r>
            <a:r>
              <a:rPr lang="en-US" dirty="0">
                <a:solidFill>
                  <a:srgbClr val="000000"/>
                </a:solidFill>
                <a:latin typeface="Georgia"/>
                <a:ea typeface="ＭＳ Ｐゴシック" pitchFamily="34" charset="-128"/>
                <a:hlinkClick r:id="rId3"/>
              </a:rPr>
              <a:t>https://www.drillsafe.co.za/drillsafe-articles/what-is-synthetic-rope</a:t>
            </a:r>
            <a:endParaRPr lang="en-US" dirty="0">
              <a:solidFill>
                <a:srgbClr val="000000"/>
              </a:solidFill>
              <a:latin typeface="Georgia"/>
              <a:ea typeface="ＭＳ Ｐゴシック" pitchFamily="34" charset="-128"/>
              <a:hlinkClick r:id="rId4"/>
            </a:endParaRPr>
          </a:p>
        </p:txBody>
      </p:sp>
      <p:pic>
        <p:nvPicPr>
          <p:cNvPr id="136194" name="Picture 2" descr="Picture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31918" y="1276897"/>
            <a:ext cx="11065915" cy="61778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480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9748" y="610277"/>
            <a:ext cx="13318019" cy="86487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Properties of rope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618" y="-307652"/>
            <a:ext cx="184695" cy="61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2" tIns="45711" rIns="91422" bIns="45711" numCol="1" anchor="ctr" anchorCtr="0" compatLnSpc="1">
            <a:prstTxWarp prst="textNoShape">
              <a:avLst/>
            </a:prstTxWarp>
            <a:spAutoFit/>
          </a:bodyPr>
          <a:lstStyle/>
          <a:p>
            <a:pPr defTabSz="914217"/>
            <a:endParaRPr lang="en-US" sz="3399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1756" y="1540571"/>
            <a:ext cx="6379605" cy="6185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476155" algn="l"/>
              </a:tabLst>
            </a:pPr>
            <a:r>
              <a:rPr lang="en-US" sz="2400" b="1" dirty="0">
                <a:solidFill>
                  <a:srgbClr val="000000"/>
                </a:solidFill>
                <a:latin typeface="Georgia"/>
                <a:ea typeface="Times New Roman" panose="02020603050405020304" pitchFamily="18" charset="0"/>
              </a:rPr>
              <a:t>Breaking load, </a:t>
            </a:r>
            <a:r>
              <a:rPr lang="en-US" sz="2400" dirty="0">
                <a:solidFill>
                  <a:srgbClr val="000000"/>
                </a:solidFill>
                <a:latin typeface="Georgia"/>
                <a:ea typeface="Times New Roman" panose="02020603050405020304" pitchFamily="18" charset="0"/>
              </a:rPr>
              <a:t>commonly expressed in kilogram-force, kiloNewtons (102 kgf), tonnes (1000 kgf) or pounds force – It is the minimum load under which rope breaks.</a:t>
            </a:r>
          </a:p>
          <a:p>
            <a:pPr algn="just" defTabSz="91421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476155" algn="l"/>
              </a:tabLst>
            </a:pPr>
            <a:endParaRPr lang="en-US" sz="2400" dirty="0">
              <a:solidFill>
                <a:srgbClr val="000000"/>
              </a:solidFill>
              <a:latin typeface="Georgia"/>
              <a:ea typeface="Times New Roman" panose="02020603050405020304" pitchFamily="18" charset="0"/>
            </a:endParaRPr>
          </a:p>
          <a:p>
            <a:pPr algn="just" defTabSz="91421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476155" algn="l"/>
              </a:tabLst>
            </a:pPr>
            <a:r>
              <a:rPr lang="en-US" sz="2400" b="1" dirty="0">
                <a:solidFill>
                  <a:srgbClr val="000000"/>
                </a:solidFill>
                <a:latin typeface="Georgia"/>
                <a:ea typeface="Times New Roman" panose="02020603050405020304" pitchFamily="18" charset="0"/>
              </a:rPr>
              <a:t>Elongation </a:t>
            </a:r>
            <a:r>
              <a:rPr lang="en-US" sz="2400" dirty="0">
                <a:solidFill>
                  <a:srgbClr val="000000"/>
                </a:solidFill>
                <a:latin typeface="Georgia"/>
                <a:ea typeface="Times New Roman" panose="02020603050405020304" pitchFamily="18" charset="0"/>
              </a:rPr>
              <a:t>- All ropes, including wire rope, elongate when loaded. The next most important mechanical property of ropes after strength and low weight is the extent to which they stretch.</a:t>
            </a:r>
          </a:p>
          <a:p>
            <a:pPr marL="342831" indent="-342831" algn="just" defTabSz="91421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76155" algn="l"/>
              </a:tabLst>
            </a:pPr>
            <a:endParaRPr lang="en-US" sz="2400" dirty="0">
              <a:solidFill>
                <a:srgbClr val="000000"/>
              </a:solidFill>
              <a:latin typeface="Georgia"/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5327" y="1540571"/>
            <a:ext cx="6142440" cy="58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22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9748" y="610277"/>
            <a:ext cx="13318019" cy="86487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Properties of rope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618" y="-307652"/>
            <a:ext cx="184695" cy="61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2" tIns="45711" rIns="91422" bIns="45711" numCol="1" anchor="ctr" anchorCtr="0" compatLnSpc="1">
            <a:prstTxWarp prst="textNoShape">
              <a:avLst/>
            </a:prstTxWarp>
            <a:spAutoFit/>
          </a:bodyPr>
          <a:lstStyle/>
          <a:p>
            <a:pPr defTabSz="914217"/>
            <a:endParaRPr lang="en-US" sz="3399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1755" y="1540571"/>
            <a:ext cx="12752084" cy="3348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476155" algn="l"/>
              </a:tabLst>
            </a:pPr>
            <a:r>
              <a:rPr lang="en-US" sz="2400" b="1" dirty="0">
                <a:solidFill>
                  <a:srgbClr val="000000"/>
                </a:solidFill>
                <a:latin typeface="Georgia"/>
                <a:ea typeface="Times New Roman" panose="02020603050405020304" pitchFamily="18" charset="0"/>
              </a:rPr>
              <a:t>Fatigue- </a:t>
            </a:r>
            <a:r>
              <a:rPr lang="en-US" sz="2400" dirty="0">
                <a:solidFill>
                  <a:srgbClr val="000000"/>
                </a:solidFill>
                <a:latin typeface="Georgia"/>
                <a:ea typeface="Times New Roman" panose="02020603050405020304" pitchFamily="18" charset="0"/>
              </a:rPr>
              <a:t>The ability to resist progressive damage from cyclic loading or long term static loading. Ropes that are cycled under load are subject to tensile fatigue.</a:t>
            </a:r>
          </a:p>
          <a:p>
            <a:pPr algn="just" defTabSz="91421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476155" algn="l"/>
              </a:tabLst>
            </a:pPr>
            <a:endParaRPr lang="en-US" sz="2400" dirty="0">
              <a:solidFill>
                <a:srgbClr val="000000"/>
              </a:solidFill>
              <a:latin typeface="Georgia"/>
              <a:ea typeface="Times New Roman" panose="02020603050405020304" pitchFamily="18" charset="0"/>
            </a:endParaRPr>
          </a:p>
          <a:p>
            <a:pPr algn="just" defTabSz="91421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476155" algn="l"/>
              </a:tabLst>
            </a:pPr>
            <a:r>
              <a:rPr lang="en-US" sz="2400" b="1" dirty="0">
                <a:solidFill>
                  <a:srgbClr val="000000"/>
                </a:solidFill>
                <a:latin typeface="Georgia"/>
                <a:ea typeface="Times New Roman" panose="02020603050405020304" pitchFamily="18" charset="0"/>
              </a:rPr>
              <a:t>Creep- </a:t>
            </a:r>
            <a:r>
              <a:rPr lang="en-US" sz="2400" dirty="0">
                <a:solidFill>
                  <a:srgbClr val="000000"/>
                </a:solidFill>
                <a:latin typeface="Georgia"/>
                <a:ea typeface="Times New Roman" panose="02020603050405020304" pitchFamily="18" charset="0"/>
              </a:rPr>
              <a:t> The tendency of a material to move slowly or deform permanently under the influence of persistent mechanical stresses.</a:t>
            </a:r>
            <a:r>
              <a:rPr lang="en-US" sz="2400" b="1" dirty="0">
                <a:solidFill>
                  <a:srgbClr val="000000"/>
                </a:solidFill>
                <a:latin typeface="Georgia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Georgia"/>
                <a:ea typeface="Times New Roman" panose="02020603050405020304" pitchFamily="18" charset="0"/>
              </a:rPr>
              <a:t>Creep rupture relates to the time to fail under a given load.</a:t>
            </a:r>
          </a:p>
        </p:txBody>
      </p:sp>
    </p:spTree>
    <p:extLst>
      <p:ext uri="{BB962C8B-B14F-4D97-AF65-F5344CB8AC3E}">
        <p14:creationId xmlns:p14="http://schemas.microsoft.com/office/powerpoint/2010/main" val="157813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9748" y="586148"/>
            <a:ext cx="13318019" cy="86487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IN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Rope applications</a:t>
            </a:r>
            <a:endParaRPr lang="en-US" sz="2799" b="1" dirty="0">
              <a:solidFill>
                <a:schemeClr val="tx1"/>
              </a:solidFill>
              <a:latin typeface="Georgia" pitchFamily="18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618" y="-307652"/>
            <a:ext cx="184695" cy="61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2" tIns="45711" rIns="91422" bIns="45711" numCol="1" anchor="ctr" anchorCtr="0" compatLnSpc="1">
            <a:prstTxWarp prst="textNoShape">
              <a:avLst/>
            </a:prstTxWarp>
            <a:spAutoFit/>
          </a:bodyPr>
          <a:lstStyle/>
          <a:p>
            <a:pPr defTabSz="914217"/>
            <a:endParaRPr lang="en-US" sz="3399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10" name="Picture 2" descr="C:\Users\sai\Desktop\New Folder\Ocean%20Towing%20Servic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86427" y="3733873"/>
            <a:ext cx="1904633" cy="1799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3963047" y="1600685"/>
            <a:ext cx="6171011" cy="6018639"/>
            <a:chOff x="1928320" y="1412776"/>
            <a:chExt cx="5278028" cy="5013729"/>
          </a:xfrm>
        </p:grpSpPr>
        <p:sp>
          <p:nvSpPr>
            <p:cNvPr id="14" name="Freeform 13"/>
            <p:cNvSpPr/>
            <p:nvPr/>
          </p:nvSpPr>
          <p:spPr>
            <a:xfrm rot="16200000">
              <a:off x="1810645" y="3079262"/>
              <a:ext cx="1930400" cy="1676400"/>
            </a:xfrm>
            <a:custGeom>
              <a:avLst/>
              <a:gdLst>
                <a:gd name="connsiteX0" fmla="*/ 3860800 w 3860800"/>
                <a:gd name="connsiteY0" fmla="*/ 1676400 h 3352800"/>
                <a:gd name="connsiteX1" fmla="*/ 2893065 w 3860800"/>
                <a:gd name="connsiteY1" fmla="*/ 3352800 h 3352800"/>
                <a:gd name="connsiteX2" fmla="*/ 967735 w 3860800"/>
                <a:gd name="connsiteY2" fmla="*/ 3352800 h 3352800"/>
                <a:gd name="connsiteX3" fmla="*/ 0 w 3860800"/>
                <a:gd name="connsiteY3" fmla="*/ 1676400 h 3352800"/>
                <a:gd name="connsiteX4" fmla="*/ 967735 w 3860800"/>
                <a:gd name="connsiteY4" fmla="*/ 0 h 3352800"/>
                <a:gd name="connsiteX5" fmla="*/ 2893065 w 3860800"/>
                <a:gd name="connsiteY5" fmla="*/ 0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60800" h="3352800">
                  <a:moveTo>
                    <a:pt x="3860800" y="1676400"/>
                  </a:moveTo>
                  <a:lnTo>
                    <a:pt x="2893065" y="3352800"/>
                  </a:lnTo>
                  <a:lnTo>
                    <a:pt x="967735" y="3352800"/>
                  </a:lnTo>
                  <a:lnTo>
                    <a:pt x="0" y="1676400"/>
                  </a:lnTo>
                  <a:lnTo>
                    <a:pt x="967735" y="0"/>
                  </a:lnTo>
                  <a:lnTo>
                    <a:pt x="2893065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sz="3399" dirty="0">
                <a:solidFill>
                  <a:srgbClr val="FFFFFF"/>
                </a:solidFill>
                <a:latin typeface="Georgia"/>
                <a:ea typeface="ＭＳ Ｐゴシック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16200000">
              <a:off x="2865714" y="3793364"/>
              <a:ext cx="1248467" cy="248197"/>
            </a:xfrm>
            <a:custGeom>
              <a:avLst/>
              <a:gdLst>
                <a:gd name="connsiteX0" fmla="*/ 1248467 w 1248467"/>
                <a:gd name="connsiteY0" fmla="*/ 651 h 248197"/>
                <a:gd name="connsiteX1" fmla="*/ 1105567 w 1248467"/>
                <a:gd name="connsiteY1" fmla="*/ 248197 h 248197"/>
                <a:gd name="connsiteX2" fmla="*/ 142902 w 1248467"/>
                <a:gd name="connsiteY2" fmla="*/ 248197 h 248197"/>
                <a:gd name="connsiteX3" fmla="*/ 0 w 1248467"/>
                <a:gd name="connsiteY3" fmla="*/ 649 h 248197"/>
                <a:gd name="connsiteX4" fmla="*/ 374 w 1248467"/>
                <a:gd name="connsiteY4" fmla="*/ 0 h 248197"/>
                <a:gd name="connsiteX5" fmla="*/ 1248092 w 1248467"/>
                <a:gd name="connsiteY5" fmla="*/ 0 h 2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8467" h="248197">
                  <a:moveTo>
                    <a:pt x="1248467" y="651"/>
                  </a:moveTo>
                  <a:lnTo>
                    <a:pt x="1105567" y="248197"/>
                  </a:lnTo>
                  <a:lnTo>
                    <a:pt x="142902" y="248197"/>
                  </a:lnTo>
                  <a:lnTo>
                    <a:pt x="0" y="649"/>
                  </a:lnTo>
                  <a:lnTo>
                    <a:pt x="374" y="0"/>
                  </a:lnTo>
                  <a:lnTo>
                    <a:pt x="1248092" y="0"/>
                  </a:lnTo>
                  <a:close/>
                </a:path>
              </a:pathLst>
            </a:custGeom>
            <a:solidFill>
              <a:srgbClr val="3CA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217"/>
              <a:endParaRPr lang="en-US" sz="3399" dirty="0">
                <a:solidFill>
                  <a:srgbClr val="FFFFFF"/>
                </a:solidFill>
                <a:latin typeface="Georgia"/>
                <a:ea typeface="ＭＳ Ｐゴシック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 rot="16200000">
              <a:off x="2718519" y="1539776"/>
              <a:ext cx="1930400" cy="1676400"/>
            </a:xfrm>
            <a:custGeom>
              <a:avLst/>
              <a:gdLst>
                <a:gd name="connsiteX0" fmla="*/ 3860800 w 3860800"/>
                <a:gd name="connsiteY0" fmla="*/ 1676400 h 3352800"/>
                <a:gd name="connsiteX1" fmla="*/ 2893065 w 3860800"/>
                <a:gd name="connsiteY1" fmla="*/ 3352800 h 3352800"/>
                <a:gd name="connsiteX2" fmla="*/ 967735 w 3860800"/>
                <a:gd name="connsiteY2" fmla="*/ 3352800 h 3352800"/>
                <a:gd name="connsiteX3" fmla="*/ 0 w 3860800"/>
                <a:gd name="connsiteY3" fmla="*/ 1676400 h 3352800"/>
                <a:gd name="connsiteX4" fmla="*/ 967735 w 3860800"/>
                <a:gd name="connsiteY4" fmla="*/ 0 h 3352800"/>
                <a:gd name="connsiteX5" fmla="*/ 2893065 w 3860800"/>
                <a:gd name="connsiteY5" fmla="*/ 0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60800" h="3352800">
                  <a:moveTo>
                    <a:pt x="3860800" y="1676400"/>
                  </a:moveTo>
                  <a:lnTo>
                    <a:pt x="2893065" y="3352800"/>
                  </a:lnTo>
                  <a:lnTo>
                    <a:pt x="967735" y="3352800"/>
                  </a:lnTo>
                  <a:lnTo>
                    <a:pt x="0" y="1676400"/>
                  </a:lnTo>
                  <a:lnTo>
                    <a:pt x="967735" y="0"/>
                  </a:lnTo>
                  <a:lnTo>
                    <a:pt x="2893065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sz="3399" dirty="0">
                <a:solidFill>
                  <a:srgbClr val="FFFFFF"/>
                </a:solidFill>
                <a:latin typeface="Georgia"/>
                <a:ea typeface="ＭＳ Ｐゴシック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 rot="16200000">
              <a:off x="3590286" y="2411543"/>
              <a:ext cx="776868" cy="1086399"/>
            </a:xfrm>
            <a:custGeom>
              <a:avLst/>
              <a:gdLst>
                <a:gd name="connsiteX0" fmla="*/ 776868 w 776868"/>
                <a:gd name="connsiteY0" fmla="*/ 1086397 h 1086399"/>
                <a:gd name="connsiteX1" fmla="*/ 776867 w 776868"/>
                <a:gd name="connsiteY1" fmla="*/ 1086399 h 1086399"/>
                <a:gd name="connsiteX2" fmla="*/ 483868 w 776868"/>
                <a:gd name="connsiteY2" fmla="*/ 1086399 h 1086399"/>
                <a:gd name="connsiteX3" fmla="*/ 0 w 776868"/>
                <a:gd name="connsiteY3" fmla="*/ 248199 h 1086399"/>
                <a:gd name="connsiteX4" fmla="*/ 143278 w 776868"/>
                <a:gd name="connsiteY4" fmla="*/ 0 h 1086399"/>
                <a:gd name="connsiteX5" fmla="*/ 149724 w 776868"/>
                <a:gd name="connsiteY5" fmla="*/ 0 h 108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6868" h="1086399">
                  <a:moveTo>
                    <a:pt x="776868" y="1086397"/>
                  </a:moveTo>
                  <a:lnTo>
                    <a:pt x="776867" y="1086399"/>
                  </a:lnTo>
                  <a:lnTo>
                    <a:pt x="483868" y="1086399"/>
                  </a:lnTo>
                  <a:lnTo>
                    <a:pt x="0" y="248199"/>
                  </a:lnTo>
                  <a:lnTo>
                    <a:pt x="143278" y="0"/>
                  </a:lnTo>
                  <a:lnTo>
                    <a:pt x="149724" y="0"/>
                  </a:lnTo>
                  <a:close/>
                </a:path>
              </a:pathLst>
            </a:custGeom>
            <a:solidFill>
              <a:srgbClr val="D40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217"/>
              <a:endParaRPr lang="en-US" sz="3399" dirty="0">
                <a:solidFill>
                  <a:srgbClr val="FFFFFF"/>
                </a:solidFill>
                <a:latin typeface="Georgia"/>
                <a:ea typeface="ＭＳ Ｐゴシック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 rot="16200000">
              <a:off x="4495071" y="1539776"/>
              <a:ext cx="1930400" cy="1676400"/>
            </a:xfrm>
            <a:custGeom>
              <a:avLst/>
              <a:gdLst>
                <a:gd name="connsiteX0" fmla="*/ 3860800 w 3860800"/>
                <a:gd name="connsiteY0" fmla="*/ 1676400 h 3352800"/>
                <a:gd name="connsiteX1" fmla="*/ 2893065 w 3860800"/>
                <a:gd name="connsiteY1" fmla="*/ 3352800 h 3352800"/>
                <a:gd name="connsiteX2" fmla="*/ 967735 w 3860800"/>
                <a:gd name="connsiteY2" fmla="*/ 3352800 h 3352800"/>
                <a:gd name="connsiteX3" fmla="*/ 0 w 3860800"/>
                <a:gd name="connsiteY3" fmla="*/ 1676400 h 3352800"/>
                <a:gd name="connsiteX4" fmla="*/ 967735 w 3860800"/>
                <a:gd name="connsiteY4" fmla="*/ 0 h 3352800"/>
                <a:gd name="connsiteX5" fmla="*/ 2893065 w 3860800"/>
                <a:gd name="connsiteY5" fmla="*/ 0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60800" h="3352800">
                  <a:moveTo>
                    <a:pt x="3860800" y="1676400"/>
                  </a:moveTo>
                  <a:lnTo>
                    <a:pt x="2893065" y="3352800"/>
                  </a:lnTo>
                  <a:lnTo>
                    <a:pt x="967735" y="3352800"/>
                  </a:lnTo>
                  <a:lnTo>
                    <a:pt x="0" y="1676400"/>
                  </a:lnTo>
                  <a:lnTo>
                    <a:pt x="967735" y="0"/>
                  </a:lnTo>
                  <a:lnTo>
                    <a:pt x="2893065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sz="3399" dirty="0">
                <a:solidFill>
                  <a:srgbClr val="FFFFFF"/>
                </a:solidFill>
                <a:latin typeface="Georgia"/>
                <a:ea typeface="ＭＳ Ｐゴシック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 rot="16200000">
              <a:off x="4776836" y="2411545"/>
              <a:ext cx="776867" cy="1086395"/>
            </a:xfrm>
            <a:custGeom>
              <a:avLst/>
              <a:gdLst>
                <a:gd name="connsiteX0" fmla="*/ 776867 w 776867"/>
                <a:gd name="connsiteY0" fmla="*/ 0 h 1086395"/>
                <a:gd name="connsiteX1" fmla="*/ 149724 w 776867"/>
                <a:gd name="connsiteY1" fmla="*/ 1086395 h 1086395"/>
                <a:gd name="connsiteX2" fmla="*/ 143276 w 776867"/>
                <a:gd name="connsiteY2" fmla="*/ 1086395 h 1086395"/>
                <a:gd name="connsiteX3" fmla="*/ 0 w 776867"/>
                <a:gd name="connsiteY3" fmla="*/ 838200 h 1086395"/>
                <a:gd name="connsiteX4" fmla="*/ 483868 w 776867"/>
                <a:gd name="connsiteY4" fmla="*/ 0 h 108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867" h="1086395">
                  <a:moveTo>
                    <a:pt x="776867" y="0"/>
                  </a:moveTo>
                  <a:lnTo>
                    <a:pt x="149724" y="1086395"/>
                  </a:lnTo>
                  <a:lnTo>
                    <a:pt x="143276" y="1086395"/>
                  </a:lnTo>
                  <a:lnTo>
                    <a:pt x="0" y="838200"/>
                  </a:lnTo>
                  <a:lnTo>
                    <a:pt x="483868" y="0"/>
                  </a:lnTo>
                  <a:close/>
                </a:path>
              </a:pathLst>
            </a:custGeom>
            <a:solidFill>
              <a:srgbClr val="F8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217"/>
              <a:endParaRPr lang="en-US" sz="3399" dirty="0">
                <a:solidFill>
                  <a:srgbClr val="FFFFFF"/>
                </a:solidFill>
                <a:latin typeface="Georgia"/>
                <a:ea typeface="ＭＳ Ｐゴシック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 rot="16200000">
              <a:off x="5402948" y="3079262"/>
              <a:ext cx="1930400" cy="1676400"/>
            </a:xfrm>
            <a:custGeom>
              <a:avLst/>
              <a:gdLst>
                <a:gd name="connsiteX0" fmla="*/ 3860800 w 3860800"/>
                <a:gd name="connsiteY0" fmla="*/ 1676400 h 3352800"/>
                <a:gd name="connsiteX1" fmla="*/ 2893065 w 3860800"/>
                <a:gd name="connsiteY1" fmla="*/ 3352800 h 3352800"/>
                <a:gd name="connsiteX2" fmla="*/ 967735 w 3860800"/>
                <a:gd name="connsiteY2" fmla="*/ 3352800 h 3352800"/>
                <a:gd name="connsiteX3" fmla="*/ 0 w 3860800"/>
                <a:gd name="connsiteY3" fmla="*/ 1676400 h 3352800"/>
                <a:gd name="connsiteX4" fmla="*/ 967735 w 3860800"/>
                <a:gd name="connsiteY4" fmla="*/ 0 h 3352800"/>
                <a:gd name="connsiteX5" fmla="*/ 2893065 w 3860800"/>
                <a:gd name="connsiteY5" fmla="*/ 0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60800" h="3352800">
                  <a:moveTo>
                    <a:pt x="3860800" y="1676400"/>
                  </a:moveTo>
                  <a:lnTo>
                    <a:pt x="2893065" y="3352800"/>
                  </a:lnTo>
                  <a:lnTo>
                    <a:pt x="967735" y="3352800"/>
                  </a:lnTo>
                  <a:lnTo>
                    <a:pt x="0" y="1676400"/>
                  </a:lnTo>
                  <a:lnTo>
                    <a:pt x="967735" y="0"/>
                  </a:lnTo>
                  <a:lnTo>
                    <a:pt x="2893065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sz="3399" dirty="0">
                <a:solidFill>
                  <a:srgbClr val="FFFFFF"/>
                </a:solidFill>
                <a:latin typeface="Georgia"/>
                <a:ea typeface="ＭＳ Ｐゴシック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 rot="16200000">
              <a:off x="5029811" y="3793367"/>
              <a:ext cx="1248464" cy="248190"/>
            </a:xfrm>
            <a:custGeom>
              <a:avLst/>
              <a:gdLst>
                <a:gd name="connsiteX0" fmla="*/ 1248464 w 1248464"/>
                <a:gd name="connsiteY0" fmla="*/ 247543 h 248190"/>
                <a:gd name="connsiteX1" fmla="*/ 1248090 w 1248464"/>
                <a:gd name="connsiteY1" fmla="*/ 248190 h 248190"/>
                <a:gd name="connsiteX2" fmla="*/ 372 w 1248464"/>
                <a:gd name="connsiteY2" fmla="*/ 248190 h 248190"/>
                <a:gd name="connsiteX3" fmla="*/ 0 w 1248464"/>
                <a:gd name="connsiteY3" fmla="*/ 247545 h 248190"/>
                <a:gd name="connsiteX4" fmla="*/ 142900 w 1248464"/>
                <a:gd name="connsiteY4" fmla="*/ 0 h 248190"/>
                <a:gd name="connsiteX5" fmla="*/ 1105565 w 1248464"/>
                <a:gd name="connsiteY5" fmla="*/ 0 h 24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8464" h="248190">
                  <a:moveTo>
                    <a:pt x="1248464" y="247543"/>
                  </a:moveTo>
                  <a:lnTo>
                    <a:pt x="1248090" y="248190"/>
                  </a:lnTo>
                  <a:lnTo>
                    <a:pt x="372" y="248190"/>
                  </a:lnTo>
                  <a:lnTo>
                    <a:pt x="0" y="247545"/>
                  </a:lnTo>
                  <a:lnTo>
                    <a:pt x="142900" y="0"/>
                  </a:lnTo>
                  <a:lnTo>
                    <a:pt x="1105565" y="0"/>
                  </a:lnTo>
                  <a:close/>
                </a:path>
              </a:pathLst>
            </a:custGeom>
            <a:solidFill>
              <a:srgbClr val="E75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217"/>
              <a:endParaRPr lang="en-US" sz="3399" dirty="0">
                <a:solidFill>
                  <a:srgbClr val="FFFFFF"/>
                </a:solidFill>
                <a:latin typeface="Georgia"/>
                <a:ea typeface="ＭＳ Ｐゴシック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 rot="16200000">
              <a:off x="4495076" y="4623105"/>
              <a:ext cx="1930400" cy="1676400"/>
            </a:xfrm>
            <a:custGeom>
              <a:avLst/>
              <a:gdLst>
                <a:gd name="connsiteX0" fmla="*/ 3860800 w 3860800"/>
                <a:gd name="connsiteY0" fmla="*/ 1676400 h 3352800"/>
                <a:gd name="connsiteX1" fmla="*/ 2893065 w 3860800"/>
                <a:gd name="connsiteY1" fmla="*/ 3352800 h 3352800"/>
                <a:gd name="connsiteX2" fmla="*/ 967735 w 3860800"/>
                <a:gd name="connsiteY2" fmla="*/ 3352800 h 3352800"/>
                <a:gd name="connsiteX3" fmla="*/ 0 w 3860800"/>
                <a:gd name="connsiteY3" fmla="*/ 1676400 h 3352800"/>
                <a:gd name="connsiteX4" fmla="*/ 967735 w 3860800"/>
                <a:gd name="connsiteY4" fmla="*/ 0 h 3352800"/>
                <a:gd name="connsiteX5" fmla="*/ 2893065 w 3860800"/>
                <a:gd name="connsiteY5" fmla="*/ 0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60800" h="3352800">
                  <a:moveTo>
                    <a:pt x="3860800" y="1676400"/>
                  </a:moveTo>
                  <a:lnTo>
                    <a:pt x="2893065" y="3352800"/>
                  </a:lnTo>
                  <a:lnTo>
                    <a:pt x="967735" y="3352800"/>
                  </a:lnTo>
                  <a:lnTo>
                    <a:pt x="0" y="1676400"/>
                  </a:lnTo>
                  <a:lnTo>
                    <a:pt x="967735" y="0"/>
                  </a:lnTo>
                  <a:lnTo>
                    <a:pt x="2893065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sz="3399" dirty="0">
                <a:solidFill>
                  <a:srgbClr val="FFFFFF"/>
                </a:solidFill>
                <a:latin typeface="Georgia"/>
                <a:ea typeface="ＭＳ Ｐゴシック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6200000">
              <a:off x="4776839" y="4341342"/>
              <a:ext cx="776865" cy="1086390"/>
            </a:xfrm>
            <a:custGeom>
              <a:avLst/>
              <a:gdLst>
                <a:gd name="connsiteX0" fmla="*/ 776865 w 776865"/>
                <a:gd name="connsiteY0" fmla="*/ 838200 h 1086390"/>
                <a:gd name="connsiteX1" fmla="*/ 633593 w 776865"/>
                <a:gd name="connsiteY1" fmla="*/ 1086390 h 1086390"/>
                <a:gd name="connsiteX2" fmla="*/ 627140 w 776865"/>
                <a:gd name="connsiteY2" fmla="*/ 1086390 h 1086390"/>
                <a:gd name="connsiteX3" fmla="*/ 0 w 776865"/>
                <a:gd name="connsiteY3" fmla="*/ 0 h 1086390"/>
                <a:gd name="connsiteX4" fmla="*/ 292998 w 776865"/>
                <a:gd name="connsiteY4" fmla="*/ 0 h 108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865" h="1086390">
                  <a:moveTo>
                    <a:pt x="776865" y="838200"/>
                  </a:moveTo>
                  <a:lnTo>
                    <a:pt x="633593" y="1086390"/>
                  </a:lnTo>
                  <a:lnTo>
                    <a:pt x="627140" y="1086390"/>
                  </a:lnTo>
                  <a:lnTo>
                    <a:pt x="0" y="0"/>
                  </a:lnTo>
                  <a:lnTo>
                    <a:pt x="292998" y="0"/>
                  </a:lnTo>
                  <a:close/>
                </a:path>
              </a:pathLst>
            </a:custGeom>
            <a:solidFill>
              <a:srgbClr val="169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217"/>
              <a:endParaRPr lang="en-US" sz="3399" dirty="0">
                <a:solidFill>
                  <a:srgbClr val="FFFFFF"/>
                </a:solidFill>
                <a:latin typeface="Georgia"/>
                <a:ea typeface="ＭＳ Ｐゴシック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6200000">
              <a:off x="2718519" y="4623105"/>
              <a:ext cx="1930400" cy="1676400"/>
            </a:xfrm>
            <a:custGeom>
              <a:avLst/>
              <a:gdLst>
                <a:gd name="connsiteX0" fmla="*/ 3860800 w 3860800"/>
                <a:gd name="connsiteY0" fmla="*/ 1676400 h 3352800"/>
                <a:gd name="connsiteX1" fmla="*/ 2893065 w 3860800"/>
                <a:gd name="connsiteY1" fmla="*/ 3352800 h 3352800"/>
                <a:gd name="connsiteX2" fmla="*/ 967735 w 3860800"/>
                <a:gd name="connsiteY2" fmla="*/ 3352800 h 3352800"/>
                <a:gd name="connsiteX3" fmla="*/ 0 w 3860800"/>
                <a:gd name="connsiteY3" fmla="*/ 1676400 h 3352800"/>
                <a:gd name="connsiteX4" fmla="*/ 967735 w 3860800"/>
                <a:gd name="connsiteY4" fmla="*/ 0 h 3352800"/>
                <a:gd name="connsiteX5" fmla="*/ 2893065 w 3860800"/>
                <a:gd name="connsiteY5" fmla="*/ 0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60800" h="3352800">
                  <a:moveTo>
                    <a:pt x="3860800" y="1676400"/>
                  </a:moveTo>
                  <a:lnTo>
                    <a:pt x="2893065" y="3352800"/>
                  </a:lnTo>
                  <a:lnTo>
                    <a:pt x="967735" y="3352800"/>
                  </a:lnTo>
                  <a:lnTo>
                    <a:pt x="0" y="1676400"/>
                  </a:lnTo>
                  <a:lnTo>
                    <a:pt x="967735" y="0"/>
                  </a:lnTo>
                  <a:lnTo>
                    <a:pt x="2893065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sz="3399" dirty="0">
                <a:solidFill>
                  <a:srgbClr val="FFFFFF"/>
                </a:solidFill>
                <a:latin typeface="Georgia"/>
                <a:ea typeface="ＭＳ Ｐゴシック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 rot="16200000">
              <a:off x="3590286" y="4341340"/>
              <a:ext cx="776869" cy="1086399"/>
            </a:xfrm>
            <a:custGeom>
              <a:avLst/>
              <a:gdLst>
                <a:gd name="connsiteX0" fmla="*/ 776869 w 776869"/>
                <a:gd name="connsiteY0" fmla="*/ 248199 h 1086399"/>
                <a:gd name="connsiteX1" fmla="*/ 293002 w 776869"/>
                <a:gd name="connsiteY1" fmla="*/ 1086399 h 1086399"/>
                <a:gd name="connsiteX2" fmla="*/ 1 w 776869"/>
                <a:gd name="connsiteY2" fmla="*/ 1086399 h 1086399"/>
                <a:gd name="connsiteX3" fmla="*/ 0 w 776869"/>
                <a:gd name="connsiteY3" fmla="*/ 1086397 h 1086399"/>
                <a:gd name="connsiteX4" fmla="*/ 627144 w 776869"/>
                <a:gd name="connsiteY4" fmla="*/ 0 h 1086399"/>
                <a:gd name="connsiteX5" fmla="*/ 633591 w 776869"/>
                <a:gd name="connsiteY5" fmla="*/ 0 h 108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6869" h="1086399">
                  <a:moveTo>
                    <a:pt x="776869" y="248199"/>
                  </a:moveTo>
                  <a:lnTo>
                    <a:pt x="293002" y="1086399"/>
                  </a:lnTo>
                  <a:lnTo>
                    <a:pt x="1" y="1086399"/>
                  </a:lnTo>
                  <a:lnTo>
                    <a:pt x="0" y="1086397"/>
                  </a:lnTo>
                  <a:lnTo>
                    <a:pt x="627144" y="0"/>
                  </a:lnTo>
                  <a:lnTo>
                    <a:pt x="633591" y="0"/>
                  </a:lnTo>
                  <a:close/>
                </a:path>
              </a:pathLst>
            </a:custGeom>
            <a:solidFill>
              <a:srgbClr val="97B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217"/>
              <a:endParaRPr lang="en-US" sz="3399" dirty="0">
                <a:solidFill>
                  <a:srgbClr val="FFFFFF"/>
                </a:solidFill>
                <a:latin typeface="Georgia"/>
                <a:ea typeface="ＭＳ Ｐゴシック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3614046" y="3612660"/>
              <a:ext cx="304801" cy="609602"/>
            </a:xfrm>
            <a:custGeom>
              <a:avLst/>
              <a:gdLst>
                <a:gd name="connsiteX0" fmla="*/ 0 w 727075"/>
                <a:gd name="connsiteY0" fmla="*/ 0 h 1454150"/>
                <a:gd name="connsiteX1" fmla="*/ 727075 w 727075"/>
                <a:gd name="connsiteY1" fmla="*/ 727075 h 1454150"/>
                <a:gd name="connsiteX2" fmla="*/ 0 w 727075"/>
                <a:gd name="connsiteY2" fmla="*/ 1454150 h 145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7075" h="1454150">
                  <a:moveTo>
                    <a:pt x="0" y="0"/>
                  </a:moveTo>
                  <a:cubicBezTo>
                    <a:pt x="401552" y="0"/>
                    <a:pt x="727075" y="325523"/>
                    <a:pt x="727075" y="727075"/>
                  </a:cubicBezTo>
                  <a:cubicBezTo>
                    <a:pt x="727075" y="1128627"/>
                    <a:pt x="401552" y="1454150"/>
                    <a:pt x="0" y="1454150"/>
                  </a:cubicBezTo>
                  <a:close/>
                </a:path>
              </a:pathLst>
            </a:custGeom>
            <a:solidFill>
              <a:srgbClr val="3CA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sz="3399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ea typeface="ＭＳ Ｐゴシック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 rot="3600000">
              <a:off x="3997208" y="2927690"/>
              <a:ext cx="304801" cy="609602"/>
            </a:xfrm>
            <a:custGeom>
              <a:avLst/>
              <a:gdLst>
                <a:gd name="connsiteX0" fmla="*/ 0 w 727075"/>
                <a:gd name="connsiteY0" fmla="*/ 0 h 1454150"/>
                <a:gd name="connsiteX1" fmla="*/ 727075 w 727075"/>
                <a:gd name="connsiteY1" fmla="*/ 727075 h 1454150"/>
                <a:gd name="connsiteX2" fmla="*/ 0 w 727075"/>
                <a:gd name="connsiteY2" fmla="*/ 1454150 h 145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7075" h="1454150">
                  <a:moveTo>
                    <a:pt x="0" y="0"/>
                  </a:moveTo>
                  <a:cubicBezTo>
                    <a:pt x="401552" y="0"/>
                    <a:pt x="727075" y="325523"/>
                    <a:pt x="727075" y="727075"/>
                  </a:cubicBezTo>
                  <a:cubicBezTo>
                    <a:pt x="727075" y="1128627"/>
                    <a:pt x="401552" y="1454150"/>
                    <a:pt x="0" y="1454150"/>
                  </a:cubicBezTo>
                  <a:close/>
                </a:path>
              </a:pathLst>
            </a:custGeom>
            <a:solidFill>
              <a:srgbClr val="D40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sz="3399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ea typeface="ＭＳ Ｐゴシック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563888" y="3677411"/>
              <a:ext cx="364901" cy="512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/>
              <a:r>
                <a:rPr lang="en-US" sz="3399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34" charset="-128"/>
                </a:rPr>
                <a:t>5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950889" y="2948932"/>
              <a:ext cx="364901" cy="512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/>
              <a:r>
                <a:rPr lang="en-US" sz="3399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34" charset="-128"/>
                </a:rPr>
                <a:t>6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28320" y="3746051"/>
              <a:ext cx="1450752" cy="307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217"/>
              <a:r>
                <a:rPr lang="en-US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Georgia"/>
                  <a:ea typeface="ＭＳ Ｐゴシック" pitchFamily="34" charset="-128"/>
                </a:rPr>
                <a:t>Agriculture</a:t>
              </a:r>
              <a:endParaRPr lang="en-US" sz="1600" b="1" dirty="0">
                <a:solidFill>
                  <a:srgbClr val="000000">
                    <a:lumMod val="65000"/>
                    <a:lumOff val="35000"/>
                  </a:srgbClr>
                </a:solidFill>
                <a:latin typeface="Georgia"/>
                <a:ea typeface="ＭＳ Ｐゴシック" pitchFamily="34" charset="-128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233916" y="2094468"/>
              <a:ext cx="1188959" cy="307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217"/>
              <a:r>
                <a:rPr lang="en-US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Georgia"/>
                  <a:ea typeface="ＭＳ Ｐゴシック" pitchFamily="34" charset="-128"/>
                </a:rPr>
                <a:t>Fishing</a:t>
              </a:r>
              <a:endParaRPr lang="en-US" sz="1600" b="1" dirty="0">
                <a:solidFill>
                  <a:srgbClr val="000000">
                    <a:lumMod val="65000"/>
                    <a:lumOff val="35000"/>
                  </a:srgbClr>
                </a:solidFill>
                <a:latin typeface="Georgia"/>
                <a:ea typeface="ＭＳ Ｐゴシック" pitchFamily="34" charset="-128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30236" y="2094468"/>
              <a:ext cx="1432309" cy="307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217"/>
              <a:r>
                <a:rPr lang="en-US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Georgia"/>
                  <a:ea typeface="ＭＳ Ｐゴシック" pitchFamily="34" charset="-128"/>
                </a:rPr>
                <a:t>Aquaculture</a:t>
              </a:r>
              <a:endParaRPr lang="en-US" sz="1600" b="1" dirty="0">
                <a:solidFill>
                  <a:srgbClr val="000000">
                    <a:lumMod val="65000"/>
                    <a:lumOff val="35000"/>
                  </a:srgbClr>
                </a:solidFill>
                <a:latin typeface="Georgia"/>
                <a:ea typeface="ＭＳ Ｐゴシック" pitchFamily="34" charset="-128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959400" y="3746050"/>
              <a:ext cx="1188959" cy="307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217"/>
              <a:r>
                <a:rPr lang="en-US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Georgia"/>
                  <a:ea typeface="ＭＳ Ｐゴシック" pitchFamily="34" charset="-128"/>
                </a:rPr>
                <a:t>Shipping</a:t>
              </a:r>
              <a:endParaRPr lang="en-US" sz="1600" b="1" dirty="0">
                <a:solidFill>
                  <a:srgbClr val="000000">
                    <a:lumMod val="65000"/>
                    <a:lumOff val="35000"/>
                  </a:srgbClr>
                </a:solidFill>
                <a:latin typeface="Georgia"/>
                <a:ea typeface="ＭＳ Ｐゴシック" pitchFamily="34" charset="-128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73586" y="5338646"/>
              <a:ext cx="1188959" cy="307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217"/>
              <a:r>
                <a:rPr lang="en-US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Georgia"/>
                  <a:ea typeface="ＭＳ Ｐゴシック" pitchFamily="34" charset="-128"/>
                </a:rPr>
                <a:t>Industrial</a:t>
              </a:r>
              <a:endParaRPr lang="en-US" sz="1600" b="1" dirty="0">
                <a:solidFill>
                  <a:srgbClr val="000000">
                    <a:lumMod val="65000"/>
                    <a:lumOff val="35000"/>
                  </a:srgbClr>
                </a:solidFill>
                <a:latin typeface="Georgia"/>
                <a:ea typeface="ＭＳ Ｐゴシック" pitchFamily="34" charset="-128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49894" y="5338646"/>
              <a:ext cx="1188959" cy="307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217"/>
              <a:r>
                <a:rPr lang="en-US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Georgia"/>
                  <a:ea typeface="ＭＳ Ｐゴシック" pitchFamily="34" charset="-128"/>
                </a:rPr>
                <a:t>Sports</a:t>
              </a:r>
              <a:r>
                <a:rPr lang="en-US" sz="16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charset="0"/>
                  <a:ea typeface="ＭＳ Ｐゴシック" pitchFamily="34" charset="-128"/>
                </a:rPr>
                <a:t>.</a:t>
              </a:r>
              <a:endParaRPr lang="en-US" sz="1600" b="1" dirty="0">
                <a:solidFill>
                  <a:srgbClr val="000000">
                    <a:lumMod val="65000"/>
                    <a:lumOff val="35000"/>
                  </a:srgbClr>
                </a:solidFill>
                <a:latin typeface="Georgia"/>
                <a:ea typeface="ＭＳ Ｐゴシック" pitchFamily="34" charset="-128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 rot="7200000">
              <a:off x="4796159" y="2914400"/>
              <a:ext cx="304801" cy="609602"/>
            </a:xfrm>
            <a:custGeom>
              <a:avLst/>
              <a:gdLst>
                <a:gd name="connsiteX0" fmla="*/ 0 w 727075"/>
                <a:gd name="connsiteY0" fmla="*/ 0 h 1454150"/>
                <a:gd name="connsiteX1" fmla="*/ 727075 w 727075"/>
                <a:gd name="connsiteY1" fmla="*/ 727075 h 1454150"/>
                <a:gd name="connsiteX2" fmla="*/ 0 w 727075"/>
                <a:gd name="connsiteY2" fmla="*/ 1454150 h 145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7075" h="1454150">
                  <a:moveTo>
                    <a:pt x="0" y="0"/>
                  </a:moveTo>
                  <a:cubicBezTo>
                    <a:pt x="401552" y="0"/>
                    <a:pt x="727075" y="325523"/>
                    <a:pt x="727075" y="727075"/>
                  </a:cubicBezTo>
                  <a:cubicBezTo>
                    <a:pt x="727075" y="1128627"/>
                    <a:pt x="401552" y="1454150"/>
                    <a:pt x="0" y="1454150"/>
                  </a:cubicBezTo>
                  <a:close/>
                </a:path>
              </a:pathLst>
            </a:custGeom>
            <a:solidFill>
              <a:srgbClr val="F8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sz="3399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ea typeface="ＭＳ Ｐゴシック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 rot="10800000">
              <a:off x="5225147" y="3612662"/>
              <a:ext cx="304801" cy="609602"/>
            </a:xfrm>
            <a:custGeom>
              <a:avLst/>
              <a:gdLst>
                <a:gd name="connsiteX0" fmla="*/ 0 w 727075"/>
                <a:gd name="connsiteY0" fmla="*/ 0 h 1454150"/>
                <a:gd name="connsiteX1" fmla="*/ 727075 w 727075"/>
                <a:gd name="connsiteY1" fmla="*/ 727075 h 1454150"/>
                <a:gd name="connsiteX2" fmla="*/ 0 w 727075"/>
                <a:gd name="connsiteY2" fmla="*/ 1454150 h 145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7075" h="1454150">
                  <a:moveTo>
                    <a:pt x="0" y="0"/>
                  </a:moveTo>
                  <a:cubicBezTo>
                    <a:pt x="401552" y="0"/>
                    <a:pt x="727075" y="325523"/>
                    <a:pt x="727075" y="727075"/>
                  </a:cubicBezTo>
                  <a:cubicBezTo>
                    <a:pt x="727075" y="1128627"/>
                    <a:pt x="401552" y="1454150"/>
                    <a:pt x="0" y="1454150"/>
                  </a:cubicBezTo>
                  <a:close/>
                </a:path>
              </a:pathLst>
            </a:custGeom>
            <a:solidFill>
              <a:srgbClr val="E75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sz="3399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ea typeface="ＭＳ Ｐゴシック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255167" y="3677409"/>
              <a:ext cx="364901" cy="512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/>
              <a:r>
                <a:rPr lang="en-US" sz="3399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34" charset="-128"/>
                </a:rPr>
                <a:t>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779331" y="2942388"/>
              <a:ext cx="364901" cy="512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/>
              <a:r>
                <a:rPr lang="en-US" sz="3399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34" charset="-128"/>
                </a:rPr>
                <a:t>1</a:t>
              </a:r>
            </a:p>
          </p:txBody>
        </p:sp>
        <p:sp>
          <p:nvSpPr>
            <p:cNvPr id="40" name="Freeform 39"/>
            <p:cNvSpPr/>
            <p:nvPr/>
          </p:nvSpPr>
          <p:spPr>
            <a:xfrm rot="18000000">
              <a:off x="3997208" y="4292901"/>
              <a:ext cx="304801" cy="609602"/>
            </a:xfrm>
            <a:custGeom>
              <a:avLst/>
              <a:gdLst>
                <a:gd name="connsiteX0" fmla="*/ 0 w 727075"/>
                <a:gd name="connsiteY0" fmla="*/ 0 h 1454150"/>
                <a:gd name="connsiteX1" fmla="*/ 727075 w 727075"/>
                <a:gd name="connsiteY1" fmla="*/ 727075 h 1454150"/>
                <a:gd name="connsiteX2" fmla="*/ 0 w 727075"/>
                <a:gd name="connsiteY2" fmla="*/ 1454150 h 145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7075" h="1454150">
                  <a:moveTo>
                    <a:pt x="0" y="0"/>
                  </a:moveTo>
                  <a:cubicBezTo>
                    <a:pt x="401552" y="0"/>
                    <a:pt x="727075" y="325523"/>
                    <a:pt x="727075" y="727075"/>
                  </a:cubicBezTo>
                  <a:cubicBezTo>
                    <a:pt x="727075" y="1128627"/>
                    <a:pt x="401552" y="1454150"/>
                    <a:pt x="0" y="1454150"/>
                  </a:cubicBezTo>
                  <a:close/>
                </a:path>
              </a:pathLst>
            </a:custGeom>
            <a:solidFill>
              <a:srgbClr val="97B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sz="3399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ea typeface="ＭＳ Ｐゴシック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 rot="14400000">
              <a:off x="4796159" y="4325002"/>
              <a:ext cx="304801" cy="609602"/>
            </a:xfrm>
            <a:custGeom>
              <a:avLst/>
              <a:gdLst>
                <a:gd name="connsiteX0" fmla="*/ 0 w 727075"/>
                <a:gd name="connsiteY0" fmla="*/ 0 h 1454150"/>
                <a:gd name="connsiteX1" fmla="*/ 727075 w 727075"/>
                <a:gd name="connsiteY1" fmla="*/ 727075 h 1454150"/>
                <a:gd name="connsiteX2" fmla="*/ 0 w 727075"/>
                <a:gd name="connsiteY2" fmla="*/ 1454150 h 145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7075" h="1454150">
                  <a:moveTo>
                    <a:pt x="0" y="0"/>
                  </a:moveTo>
                  <a:cubicBezTo>
                    <a:pt x="401552" y="0"/>
                    <a:pt x="727075" y="325523"/>
                    <a:pt x="727075" y="727075"/>
                  </a:cubicBezTo>
                  <a:cubicBezTo>
                    <a:pt x="727075" y="1128627"/>
                    <a:pt x="401552" y="1454150"/>
                    <a:pt x="0" y="1454150"/>
                  </a:cubicBezTo>
                  <a:close/>
                </a:path>
              </a:pathLst>
            </a:custGeom>
            <a:solidFill>
              <a:srgbClr val="169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sz="3399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ea typeface="ＭＳ Ｐゴシック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836198" y="4445137"/>
              <a:ext cx="364901" cy="512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/>
              <a:r>
                <a:rPr lang="en-US" sz="3399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34" charset="-128"/>
                </a:rPr>
                <a:t>3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950889" y="4398774"/>
              <a:ext cx="364901" cy="512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/>
              <a:r>
                <a:rPr lang="en-US" sz="3399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34" charset="-128"/>
                </a:rPr>
                <a:t>4</a:t>
              </a:r>
            </a:p>
          </p:txBody>
        </p:sp>
      </p:grp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6452" y="5867062"/>
            <a:ext cx="1950774" cy="1799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018" y="5867062"/>
            <a:ext cx="1980818" cy="18490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" name="Picture 4" descr="PORT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4082" y="1600685"/>
            <a:ext cx="2057003" cy="18459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9509" name="Picture 5" descr="Image result for ropes used in agricultur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6043" y="3733874"/>
            <a:ext cx="1862059" cy="18284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" name="Picture 4" descr="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96018" y="1534198"/>
            <a:ext cx="1980818" cy="1799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3689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Somia\Garware\GTF\PPT\Aqua Master\PNG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" y="1587"/>
            <a:ext cx="14629166" cy="822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Untitled-1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400183" y="17250"/>
            <a:ext cx="8229600" cy="82296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395320" y="4906888"/>
            <a:ext cx="6623458" cy="115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15" tIns="65307" rIns="130615" bIns="65307" anchor="b"/>
          <a:lstStyle/>
          <a:p>
            <a:pPr defTabSz="914217">
              <a:lnSpc>
                <a:spcPts val="4999"/>
              </a:lnSpc>
              <a:defRPr/>
            </a:pPr>
            <a:r>
              <a:rPr lang="en-US" sz="3599" b="1" dirty="0">
                <a:solidFill>
                  <a:srgbClr val="000000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Shipping Ropes</a:t>
            </a:r>
          </a:p>
        </p:txBody>
      </p:sp>
      <p:pic>
        <p:nvPicPr>
          <p:cNvPr id="7" name="Picture 6" descr="Garware.jpg"/>
          <p:cNvPicPr>
            <a:picLocks noChangeAspect="1"/>
          </p:cNvPicPr>
          <p:nvPr/>
        </p:nvPicPr>
        <p:blipFill>
          <a:blip r:embed="rId4"/>
          <a:srcRect l="21715" t="31900" r="17674" b="40474"/>
          <a:stretch>
            <a:fillRect/>
          </a:stretch>
        </p:blipFill>
        <p:spPr>
          <a:xfrm>
            <a:off x="11418864" y="7210547"/>
            <a:ext cx="2965806" cy="89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05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Somia\Garware\GTF\PPT\Aqua Master\PNG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" y="1587"/>
            <a:ext cx="14629166" cy="822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Untitled-1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400183" y="0"/>
            <a:ext cx="8229600" cy="82296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391385" y="4114800"/>
            <a:ext cx="7238398" cy="115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15" tIns="65307" rIns="130615" bIns="65307" anchor="b"/>
          <a:lstStyle/>
          <a:p>
            <a:pPr defTabSz="914217">
              <a:lnSpc>
                <a:spcPts val="4999"/>
              </a:lnSpc>
            </a:pPr>
            <a:r>
              <a:rPr lang="en-US" sz="5399" dirty="0">
                <a:solidFill>
                  <a:srgbClr val="000000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Introduction to Ropes</a:t>
            </a:r>
            <a:endParaRPr lang="en-US" sz="3999" dirty="0">
              <a:solidFill>
                <a:srgbClr val="000000"/>
              </a:solidFill>
              <a:latin typeface="Georgia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 descr="Garware.jpg">
            <a:extLst>
              <a:ext uri="{FF2B5EF4-FFF2-40B4-BE49-F238E27FC236}">
                <a16:creationId xmlns:a16="http://schemas.microsoft.com/office/drawing/2014/main" id="{83F81856-6782-4008-B35B-646740C15916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10124306" y="6614880"/>
            <a:ext cx="4248472" cy="13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21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9748" y="586148"/>
            <a:ext cx="13318019" cy="86487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Mooring Operation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618" y="-307652"/>
            <a:ext cx="184695" cy="61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2" tIns="45711" rIns="91422" bIns="45711" numCol="1" anchor="ctr" anchorCtr="0" compatLnSpc="1">
            <a:prstTxWarp prst="textNoShape">
              <a:avLst/>
            </a:prstTxWarp>
            <a:spAutoFit/>
          </a:bodyPr>
          <a:lstStyle/>
          <a:p>
            <a:pPr defTabSz="914217"/>
            <a:endParaRPr lang="en-US" sz="3399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9392C9B-1676-4A27-9D60-B472E77C34B9}"/>
              </a:ext>
            </a:extLst>
          </p:cNvPr>
          <p:cNvSpPr txBox="1"/>
          <p:nvPr/>
        </p:nvSpPr>
        <p:spPr>
          <a:xfrm>
            <a:off x="11733948" y="7067934"/>
            <a:ext cx="2304256" cy="864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pic>
        <p:nvPicPr>
          <p:cNvPr id="1032" name="Picture 8" descr="MEG4: Guidelines for safe mooring | Katradis Marine Ropes Industry S.A.">
            <a:extLst>
              <a:ext uri="{FF2B5EF4-FFF2-40B4-BE49-F238E27FC236}">
                <a16:creationId xmlns:a16="http://schemas.microsoft.com/office/drawing/2014/main" id="{D1D1C8CE-3BE4-455D-AC72-F0E01800C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552" y="1378496"/>
            <a:ext cx="11449272" cy="679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931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9748" y="586148"/>
            <a:ext cx="13318019" cy="86487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Mooring Ropes 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618" y="-307652"/>
            <a:ext cx="184695" cy="61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2" tIns="45711" rIns="91422" bIns="45711" numCol="1" anchor="ctr" anchorCtr="0" compatLnSpc="1">
            <a:prstTxWarp prst="textNoShape">
              <a:avLst/>
            </a:prstTxWarp>
            <a:spAutoFit/>
          </a:bodyPr>
          <a:lstStyle/>
          <a:p>
            <a:pPr defTabSz="914217"/>
            <a:endParaRPr lang="en-US" sz="3399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9392C9B-1676-4A27-9D60-B472E77C34B9}"/>
              </a:ext>
            </a:extLst>
          </p:cNvPr>
          <p:cNvSpPr txBox="1"/>
          <p:nvPr/>
        </p:nvSpPr>
        <p:spPr>
          <a:xfrm>
            <a:off x="11733948" y="7067934"/>
            <a:ext cx="2304256" cy="864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pic>
        <p:nvPicPr>
          <p:cNvPr id="1030" name="Picture 6" descr="UK MAIB: Improper Mooring Arrangement Led to Chief Mate's Death - SHIP IP  LTD">
            <a:extLst>
              <a:ext uri="{FF2B5EF4-FFF2-40B4-BE49-F238E27FC236}">
                <a16:creationId xmlns:a16="http://schemas.microsoft.com/office/drawing/2014/main" id="{62A2E90C-6923-4E6D-AB30-9989A0603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96" y="3736654"/>
            <a:ext cx="7025539" cy="426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portant Points To Note While Carrying Out Maintenance of Mooring Ropes  and Wires">
            <a:extLst>
              <a:ext uri="{FF2B5EF4-FFF2-40B4-BE49-F238E27FC236}">
                <a16:creationId xmlns:a16="http://schemas.microsoft.com/office/drawing/2014/main" id="{5CECD4CE-5AC8-45C5-A78C-DD601C1E8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0"/>
          <a:stretch/>
        </p:blipFill>
        <p:spPr bwMode="auto">
          <a:xfrm>
            <a:off x="8035280" y="4042327"/>
            <a:ext cx="5112568" cy="395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se study: Mooring line failure onboard - SAFETY4SEA">
            <a:extLst>
              <a:ext uri="{FF2B5EF4-FFF2-40B4-BE49-F238E27FC236}">
                <a16:creationId xmlns:a16="http://schemas.microsoft.com/office/drawing/2014/main" id="{40C9597A-4A6D-4246-B620-9EC37C106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388" y="1167565"/>
            <a:ext cx="9865096" cy="294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472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619748" y="586148"/>
            <a:ext cx="13318019" cy="86487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653202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1306403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959605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2612807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defTabSz="914217" eaLnBrk="1" hangingPunct="1">
              <a:defRPr/>
            </a:pPr>
            <a:r>
              <a:rPr lang="en-US" sz="2799" b="1" dirty="0">
                <a:solidFill>
                  <a:srgbClr val="000000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Challenges – Mooring ropes</a:t>
            </a:r>
          </a:p>
        </p:txBody>
      </p:sp>
      <p:pic>
        <p:nvPicPr>
          <p:cNvPr id="8" name="Picture 2" descr="http://www.rmss.com.au/Upload/Normal/news_voc_topHero_320x22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4480" y="1701629"/>
            <a:ext cx="4509124" cy="3170478"/>
          </a:xfrm>
          <a:prstGeom prst="rect">
            <a:avLst/>
          </a:prstGeom>
          <a:noFill/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5809968" y="2036741"/>
            <a:ext cx="8135335" cy="17998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22" tIns="45711" rIns="91422" bIns="45711" rtlCol="0">
            <a:noAutofit/>
          </a:bodyPr>
          <a:lstStyle/>
          <a:p>
            <a:pPr marL="342831" indent="-342831" defTabSz="914217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999" b="1" dirty="0">
                <a:solidFill>
                  <a:srgbClr val="13518F"/>
                </a:solidFill>
                <a:latin typeface="Georgia"/>
                <a:ea typeface="ＭＳ Ｐゴシック" pitchFamily="34" charset="-128"/>
              </a:rPr>
              <a:t>Weight of ropes should be reduced</a:t>
            </a:r>
          </a:p>
          <a:p>
            <a:pPr marL="342831" indent="-342831" defTabSz="914217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999" b="1" dirty="0">
                <a:solidFill>
                  <a:srgbClr val="13518F"/>
                </a:solidFill>
                <a:latin typeface="Georgia"/>
                <a:ea typeface="ＭＳ Ｐゴシック" pitchFamily="34" charset="-128"/>
              </a:rPr>
              <a:t>Handling of ropes should be easier</a:t>
            </a:r>
          </a:p>
          <a:p>
            <a:pPr marL="342831" indent="-342831" defTabSz="914217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999" b="1" dirty="0">
                <a:solidFill>
                  <a:srgbClr val="13518F"/>
                </a:solidFill>
                <a:latin typeface="Georgia"/>
                <a:ea typeface="ＭＳ Ｐゴシック" pitchFamily="34" charset="-128"/>
              </a:rPr>
              <a:t>Can the bulk be reduced??</a:t>
            </a:r>
          </a:p>
          <a:p>
            <a:pPr marL="342831" indent="-342831" defTabSz="914217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US" sz="2999" dirty="0">
              <a:solidFill>
                <a:srgbClr val="000000"/>
              </a:solidFill>
              <a:latin typeface="Georgia"/>
              <a:ea typeface="ＭＳ Ｐゴシック" pitchFamily="34" charset="-128"/>
            </a:endParaRPr>
          </a:p>
          <a:p>
            <a:pPr marL="342831" indent="-342831" defTabSz="914217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999" dirty="0">
              <a:solidFill>
                <a:srgbClr val="000000"/>
              </a:solidFill>
              <a:latin typeface="Georgia"/>
              <a:ea typeface="ＭＳ Ｐゴシック" pitchFamily="34" charset="-128"/>
            </a:endParaRPr>
          </a:p>
          <a:p>
            <a:pPr defTabSz="914217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US" sz="2999" dirty="0">
              <a:solidFill>
                <a:srgbClr val="000000"/>
              </a:solidFill>
              <a:latin typeface="Georgia"/>
              <a:ea typeface="ＭＳ Ｐゴシック" pitchFamily="34" charset="-128"/>
              <a:cs typeface="Vrinda" pitchFamily="34" charset="0"/>
            </a:endParaRPr>
          </a:p>
          <a:p>
            <a:pPr marL="342831" indent="-342831" defTabSz="914217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IN" sz="2999" dirty="0">
              <a:solidFill>
                <a:srgbClr val="000000"/>
              </a:solidFill>
              <a:latin typeface="Georgia"/>
              <a:ea typeface="ＭＳ Ｐゴシック"/>
              <a:cs typeface="Vrind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534C31-1F53-46D9-8930-5C5BDB199051}"/>
              </a:ext>
            </a:extLst>
          </p:cNvPr>
          <p:cNvSpPr txBox="1"/>
          <p:nvPr/>
        </p:nvSpPr>
        <p:spPr>
          <a:xfrm>
            <a:off x="12067728" y="7211028"/>
            <a:ext cx="2304256" cy="864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0032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/>
          <p:cNvSpPr/>
          <p:nvPr/>
        </p:nvSpPr>
        <p:spPr>
          <a:xfrm>
            <a:off x="9333802" y="1448314"/>
            <a:ext cx="2333059" cy="986482"/>
          </a:xfrm>
          <a:prstGeom prst="rightArrow">
            <a:avLst>
              <a:gd name="adj1" fmla="val 79229"/>
              <a:gd name="adj2" fmla="val 4020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408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66603" y="3052300"/>
            <a:ext cx="2419469" cy="7776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408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6866602" y="3052300"/>
            <a:ext cx="1209735" cy="691277"/>
          </a:xfrm>
          <a:prstGeom prst="triangle">
            <a:avLst>
              <a:gd name="adj" fmla="val 93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408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78387" y="3776022"/>
            <a:ext cx="2419469" cy="77768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408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68652" y="4485288"/>
            <a:ext cx="2419469" cy="7776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408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5678387" y="3776022"/>
            <a:ext cx="1209735" cy="691277"/>
          </a:xfrm>
          <a:prstGeom prst="triangle">
            <a:avLst>
              <a:gd name="adj" fmla="val 93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408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58918" y="5212540"/>
            <a:ext cx="2419469" cy="7776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408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/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4468652" y="4503275"/>
            <a:ext cx="1209735" cy="691277"/>
          </a:xfrm>
          <a:prstGeom prst="triangle">
            <a:avLst>
              <a:gd name="adj" fmla="val 93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408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49184" y="5903817"/>
            <a:ext cx="2419469" cy="7776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408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/>
            </a:endParaRPr>
          </a:p>
        </p:txBody>
      </p:sp>
      <p:sp>
        <p:nvSpPr>
          <p:cNvPr id="18" name="Isosceles Triangle 17"/>
          <p:cNvSpPr/>
          <p:nvPr/>
        </p:nvSpPr>
        <p:spPr>
          <a:xfrm>
            <a:off x="3258917" y="5212540"/>
            <a:ext cx="1209735" cy="691277"/>
          </a:xfrm>
          <a:prstGeom prst="triangle">
            <a:avLst>
              <a:gd name="adj" fmla="val 93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408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/>
            </a:endParaRPr>
          </a:p>
        </p:txBody>
      </p:sp>
      <p:sp>
        <p:nvSpPr>
          <p:cNvPr id="19" name="Isosceles Triangle 18"/>
          <p:cNvSpPr/>
          <p:nvPr/>
        </p:nvSpPr>
        <p:spPr>
          <a:xfrm>
            <a:off x="2049184" y="5921804"/>
            <a:ext cx="1209735" cy="691277"/>
          </a:xfrm>
          <a:prstGeom prst="triangle">
            <a:avLst>
              <a:gd name="adj" fmla="val 93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408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39449" y="6613082"/>
            <a:ext cx="2419469" cy="7776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408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99690" y="6850569"/>
            <a:ext cx="3343649" cy="350797"/>
          </a:xfrm>
          <a:prstGeom prst="rect">
            <a:avLst/>
          </a:prstGeom>
          <a:noFill/>
        </p:spPr>
        <p:txBody>
          <a:bodyPr wrap="none" lIns="324000" rIns="324000" rtlCol="0" anchor="ctr">
            <a:spAutoFit/>
          </a:bodyPr>
          <a:lstStyle/>
          <a:p>
            <a:pPr marL="0" marR="0" lvl="0" indent="0" algn="l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 err="1">
                <a:ln>
                  <a:noFill/>
                </a:ln>
                <a:solidFill>
                  <a:srgbClr val="143C50"/>
                </a:solidFill>
                <a:effectLst/>
                <a:uLnTx/>
                <a:uFillTx/>
                <a:latin typeface="Georgia"/>
                <a:ea typeface="ＭＳ Ｐゴシック" pitchFamily="34" charset="-128"/>
                <a:cs typeface="Arial" panose="020B0604020202020204" pitchFamily="34" charset="0"/>
              </a:rPr>
              <a:t>Garfil</a:t>
            </a: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srgbClr val="143C50"/>
                </a:solidFill>
                <a:effectLst/>
                <a:uLnTx/>
                <a:uFillTx/>
                <a:latin typeface="Georgia"/>
                <a:ea typeface="ＭＳ Ｐゴシック" pitchFamily="34" charset="-128"/>
                <a:cs typeface="Arial" panose="020B0604020202020204" pitchFamily="34" charset="0"/>
              </a:rPr>
              <a:t> PP Hawser (1983)</a:t>
            </a:r>
            <a:endParaRPr kumimoji="0" lang="en-IN" sz="1680" b="1" i="0" u="none" strike="noStrike" kern="1200" cap="none" spc="0" normalizeH="0" baseline="0" noProof="0" dirty="0">
              <a:ln>
                <a:noFill/>
              </a:ln>
              <a:solidFill>
                <a:srgbClr val="143C50"/>
              </a:solidFill>
              <a:effectLst/>
              <a:uLnTx/>
              <a:uFillTx/>
              <a:latin typeface="Georgia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09424" y="6141304"/>
            <a:ext cx="3244282" cy="350797"/>
          </a:xfrm>
          <a:prstGeom prst="rect">
            <a:avLst/>
          </a:prstGeom>
          <a:noFill/>
        </p:spPr>
        <p:txBody>
          <a:bodyPr wrap="none" lIns="324000" rIns="324000" rtlCol="0" anchor="ctr">
            <a:spAutoFit/>
          </a:bodyPr>
          <a:lstStyle/>
          <a:p>
            <a:pPr marL="0" marR="0" lvl="0" indent="0" algn="l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srgbClr val="143C50"/>
                </a:solidFill>
                <a:effectLst/>
                <a:uLnTx/>
                <a:uFillTx/>
                <a:latin typeface="Georgia"/>
                <a:ea typeface="ＭＳ Ｐゴシック" pitchFamily="34" charset="-128"/>
                <a:cs typeface="Arial" panose="020B0604020202020204" pitchFamily="34" charset="0"/>
              </a:rPr>
              <a:t>Maxima Hawser (1998)</a:t>
            </a:r>
            <a:endParaRPr kumimoji="0" lang="en-IN" sz="1680" b="1" i="0" u="none" strike="noStrike" kern="1200" cap="none" spc="0" normalizeH="0" baseline="0" noProof="0" dirty="0">
              <a:ln>
                <a:noFill/>
              </a:ln>
              <a:solidFill>
                <a:srgbClr val="143C50"/>
              </a:solidFill>
              <a:effectLst/>
              <a:uLnTx/>
              <a:uFillTx/>
              <a:latin typeface="Georgia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19158" y="5396064"/>
            <a:ext cx="3345253" cy="350797"/>
          </a:xfrm>
          <a:prstGeom prst="rect">
            <a:avLst/>
          </a:prstGeom>
          <a:noFill/>
        </p:spPr>
        <p:txBody>
          <a:bodyPr wrap="none" lIns="324000" rIns="324000" rtlCol="0" anchor="ctr">
            <a:spAutoFit/>
          </a:bodyPr>
          <a:lstStyle/>
          <a:p>
            <a:pPr marL="0" marR="0" lvl="0" indent="0" algn="l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 err="1">
                <a:ln>
                  <a:noFill/>
                </a:ln>
                <a:solidFill>
                  <a:srgbClr val="143C50"/>
                </a:solidFill>
                <a:effectLst/>
                <a:uLnTx/>
                <a:uFillTx/>
                <a:latin typeface="Georgia"/>
                <a:ea typeface="ＭＳ Ｐゴシック" pitchFamily="34" charset="-128"/>
                <a:cs typeface="Arial" panose="020B0604020202020204" pitchFamily="34" charset="0"/>
              </a:rPr>
              <a:t>Maxiflex</a:t>
            </a: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srgbClr val="143C50"/>
                </a:solidFill>
                <a:effectLst/>
                <a:uLnTx/>
                <a:uFillTx/>
                <a:latin typeface="Georgia"/>
                <a:ea typeface="ＭＳ Ｐゴシック" pitchFamily="34" charset="-128"/>
                <a:cs typeface="Arial" panose="020B0604020202020204" pitchFamily="34" charset="0"/>
              </a:rPr>
              <a:t> Hawser (2002)</a:t>
            </a:r>
            <a:endParaRPr kumimoji="0" lang="en-IN" sz="1680" b="1" i="0" u="none" strike="noStrike" kern="1200" cap="none" spc="0" normalizeH="0" baseline="0" noProof="0" dirty="0">
              <a:ln>
                <a:noFill/>
              </a:ln>
              <a:solidFill>
                <a:srgbClr val="143C50"/>
              </a:solidFill>
              <a:effectLst/>
              <a:uLnTx/>
              <a:uFillTx/>
              <a:latin typeface="Georgia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28893" y="4686798"/>
            <a:ext cx="4135380" cy="350797"/>
          </a:xfrm>
          <a:prstGeom prst="rect">
            <a:avLst/>
          </a:prstGeom>
          <a:noFill/>
        </p:spPr>
        <p:txBody>
          <a:bodyPr wrap="none" lIns="324000" rIns="324000" rtlCol="0" anchor="ctr">
            <a:spAutoFit/>
          </a:bodyPr>
          <a:lstStyle/>
          <a:p>
            <a:pPr marL="0" marR="0" lvl="0" indent="0" algn="l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 err="1">
                <a:ln>
                  <a:noFill/>
                </a:ln>
                <a:solidFill>
                  <a:srgbClr val="143C50"/>
                </a:solidFill>
                <a:effectLst/>
                <a:uLnTx/>
                <a:uFillTx/>
                <a:latin typeface="Georgia"/>
                <a:ea typeface="ＭＳ Ｐゴシック" pitchFamily="34" charset="-128"/>
                <a:cs typeface="Arial" panose="020B0604020202020204" pitchFamily="34" charset="0"/>
              </a:rPr>
              <a:t>Maxigold</a:t>
            </a: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srgbClr val="143C50"/>
                </a:solidFill>
                <a:effectLst/>
                <a:uLnTx/>
                <a:uFillTx/>
                <a:latin typeface="Georgia"/>
                <a:ea typeface="ＭＳ Ｐゴシック" pitchFamily="34" charset="-128"/>
                <a:cs typeface="Arial" panose="020B0604020202020204" pitchFamily="34" charset="0"/>
              </a:rPr>
              <a:t> Super Hawser (2009)</a:t>
            </a:r>
            <a:endParaRPr kumimoji="0" lang="en-IN" sz="1680" b="1" i="0" u="none" strike="noStrike" kern="1200" cap="none" spc="0" normalizeH="0" baseline="0" noProof="0" dirty="0">
              <a:ln>
                <a:noFill/>
              </a:ln>
              <a:solidFill>
                <a:srgbClr val="143C50"/>
              </a:solidFill>
              <a:effectLst/>
              <a:uLnTx/>
              <a:uFillTx/>
              <a:latin typeface="Georgia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34146" y="3945088"/>
            <a:ext cx="3350060" cy="350797"/>
          </a:xfrm>
          <a:prstGeom prst="rect">
            <a:avLst/>
          </a:prstGeom>
          <a:noFill/>
        </p:spPr>
        <p:txBody>
          <a:bodyPr wrap="none" lIns="324000" rIns="324000" rtlCol="0" anchor="ctr">
            <a:spAutoFit/>
          </a:bodyPr>
          <a:lstStyle/>
          <a:p>
            <a:pPr marL="0" marR="0" lvl="0" indent="0" algn="l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srgbClr val="143C50"/>
                </a:solidFill>
                <a:effectLst/>
                <a:uLnTx/>
                <a:uFillTx/>
                <a:latin typeface="Georgia"/>
                <a:ea typeface="ＭＳ Ｐゴシック" pitchFamily="34" charset="-128"/>
                <a:cs typeface="Arial" panose="020B0604020202020204" pitchFamily="34" charset="0"/>
              </a:rPr>
              <a:t>Plateena Hawser (2009)</a:t>
            </a:r>
            <a:endParaRPr kumimoji="0" lang="en-IN" sz="1680" b="1" i="0" u="none" strike="noStrike" kern="1200" cap="none" spc="0" normalizeH="0" baseline="0" noProof="0" dirty="0">
              <a:ln>
                <a:noFill/>
              </a:ln>
              <a:solidFill>
                <a:srgbClr val="143C50"/>
              </a:solidFill>
              <a:effectLst/>
              <a:uLnTx/>
              <a:uFillTx/>
              <a:latin typeface="Georgia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48362" y="3235823"/>
            <a:ext cx="2702572" cy="350797"/>
          </a:xfrm>
          <a:prstGeom prst="rect">
            <a:avLst/>
          </a:prstGeom>
          <a:noFill/>
        </p:spPr>
        <p:txBody>
          <a:bodyPr wrap="none" lIns="324000" rIns="324000" rtlCol="0" anchor="ctr">
            <a:spAutoFit/>
          </a:bodyPr>
          <a:lstStyle/>
          <a:p>
            <a:pPr marL="0" marR="0" lvl="0" indent="0" algn="l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srgbClr val="143C50"/>
                </a:solidFill>
                <a:effectLst/>
                <a:uLnTx/>
                <a:uFillTx/>
                <a:latin typeface="Georgia"/>
                <a:ea typeface="ＭＳ Ｐゴシック" pitchFamily="34" charset="-128"/>
                <a:cs typeface="Arial" panose="020B0604020202020204" pitchFamily="34" charset="0"/>
              </a:rPr>
              <a:t>X2 Hawser  (2013)</a:t>
            </a:r>
            <a:endParaRPr kumimoji="0" lang="en-IN" sz="1680" b="1" i="0" u="none" strike="noStrike" kern="1200" cap="none" spc="0" normalizeH="0" baseline="0" noProof="0" dirty="0">
              <a:ln>
                <a:noFill/>
              </a:ln>
              <a:solidFill>
                <a:srgbClr val="143C50"/>
              </a:solidFill>
              <a:effectLst/>
              <a:uLnTx/>
              <a:uFillTx/>
              <a:latin typeface="Georgia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64219" y="2615127"/>
            <a:ext cx="3417373" cy="350797"/>
          </a:xfrm>
          <a:prstGeom prst="rect">
            <a:avLst/>
          </a:prstGeom>
          <a:noFill/>
        </p:spPr>
        <p:txBody>
          <a:bodyPr wrap="none" lIns="324000" rIns="324000" rtlCol="0" anchor="ctr">
            <a:spAutoFit/>
          </a:bodyPr>
          <a:lstStyle/>
          <a:p>
            <a:pPr marL="0" marR="0" lvl="0" indent="0" algn="l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srgbClr val="143C50"/>
                </a:solidFill>
                <a:effectLst/>
                <a:uLnTx/>
                <a:uFillTx/>
                <a:latin typeface="Georgia"/>
                <a:ea typeface="ＭＳ Ｐゴシック" pitchFamily="34" charset="-128"/>
                <a:cs typeface="Arial" panose="020B0604020202020204" pitchFamily="34" charset="0"/>
              </a:rPr>
              <a:t>X2 Ultra &amp; </a:t>
            </a:r>
            <a:r>
              <a:rPr kumimoji="0" lang="en-US" sz="1680" b="1" i="0" u="none" strike="noStrike" kern="1200" cap="none" spc="0" normalizeH="0" baseline="0" noProof="0" dirty="0" err="1">
                <a:ln>
                  <a:noFill/>
                </a:ln>
                <a:solidFill>
                  <a:srgbClr val="143C50"/>
                </a:solidFill>
                <a:effectLst/>
                <a:uLnTx/>
                <a:uFillTx/>
                <a:latin typeface="Georgia"/>
                <a:ea typeface="ＭＳ Ｐゴシック" pitchFamily="34" charset="-128"/>
                <a:cs typeface="Arial" panose="020B0604020202020204" pitchFamily="34" charset="0"/>
              </a:rPr>
              <a:t>Ultima</a:t>
            </a: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srgbClr val="143C50"/>
                </a:solidFill>
                <a:effectLst/>
                <a:uLnTx/>
                <a:uFillTx/>
                <a:latin typeface="Georgia"/>
                <a:ea typeface="ＭＳ Ｐゴシック" pitchFamily="34" charset="-128"/>
                <a:cs typeface="Arial" panose="020B0604020202020204" pitchFamily="34" charset="0"/>
              </a:rPr>
              <a:t> (2016)</a:t>
            </a:r>
            <a:endParaRPr kumimoji="0" lang="en-IN" sz="1680" b="1" i="0" u="none" strike="noStrike" kern="1200" cap="none" spc="0" normalizeH="0" baseline="0" noProof="0" dirty="0">
              <a:ln>
                <a:noFill/>
              </a:ln>
              <a:solidFill>
                <a:srgbClr val="143C50"/>
              </a:solidFill>
              <a:effectLst/>
              <a:uLnTx/>
              <a:uFillTx/>
              <a:latin typeface="Georgia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076337" y="2312244"/>
            <a:ext cx="2419469" cy="7776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408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/>
            </a:endParaRPr>
          </a:p>
        </p:txBody>
      </p:sp>
      <p:sp>
        <p:nvSpPr>
          <p:cNvPr id="29" name="Isosceles Triangle 28"/>
          <p:cNvSpPr/>
          <p:nvPr/>
        </p:nvSpPr>
        <p:spPr>
          <a:xfrm>
            <a:off x="9335882" y="1601153"/>
            <a:ext cx="1209735" cy="691277"/>
          </a:xfrm>
          <a:prstGeom prst="triangle">
            <a:avLst>
              <a:gd name="adj" fmla="val 93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408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8078936" y="2332108"/>
            <a:ext cx="1209735" cy="691277"/>
          </a:xfrm>
          <a:prstGeom prst="triangle">
            <a:avLst>
              <a:gd name="adj" fmla="val 93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408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666860" y="1771393"/>
            <a:ext cx="2231380" cy="350797"/>
          </a:xfrm>
          <a:prstGeom prst="rect">
            <a:avLst/>
          </a:prstGeom>
          <a:noFill/>
        </p:spPr>
        <p:txBody>
          <a:bodyPr wrap="none" lIns="324000" rIns="324000" rtlCol="0" anchor="ctr">
            <a:spAutoFit/>
          </a:bodyPr>
          <a:lstStyle/>
          <a:p>
            <a:pPr marL="0" marR="0" lvl="0" indent="0" algn="l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srgbClr val="143C50"/>
                </a:solidFill>
                <a:effectLst/>
                <a:uLnTx/>
                <a:uFillTx/>
                <a:latin typeface="Georgia"/>
                <a:ea typeface="ＭＳ Ｐゴシック" pitchFamily="34" charset="-128"/>
                <a:cs typeface="Arial" panose="020B0604020202020204" pitchFamily="34" charset="0"/>
              </a:rPr>
              <a:t>X2 Neo (2021)</a:t>
            </a:r>
            <a:endParaRPr kumimoji="0" lang="en-IN" sz="1680" b="1" i="0" u="none" strike="noStrike" kern="1200" cap="none" spc="0" normalizeH="0" baseline="0" noProof="0" dirty="0">
              <a:ln>
                <a:noFill/>
              </a:ln>
              <a:solidFill>
                <a:srgbClr val="143C50"/>
              </a:solidFill>
              <a:effectLst/>
              <a:uLnTx/>
              <a:uFillTx/>
              <a:latin typeface="Georgia"/>
              <a:ea typeface="ＭＳ Ｐゴシック" pitchFamily="34" charset="-128"/>
              <a:cs typeface="Arial" panose="020B0604020202020204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 flipH="1">
            <a:off x="306152" y="991203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ectangle 31"/>
          <p:cNvSpPr/>
          <p:nvPr/>
        </p:nvSpPr>
        <p:spPr>
          <a:xfrm>
            <a:off x="153782" y="-85808"/>
            <a:ext cx="9827904" cy="1077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marR="0" lvl="0" indent="0" algn="l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 pitchFamily="34" charset="-128"/>
                <a:cs typeface="Arial" panose="020B0604020202020204" pitchFamily="34" charset="0"/>
              </a:rPr>
              <a:t>8 Strand Ropes –Evolution journey</a:t>
            </a:r>
            <a:endParaRPr kumimoji="0" lang="en-US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842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91742" y="548843"/>
            <a:ext cx="13316895" cy="8647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653202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1306403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959605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2612807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91D5">
                    <a:lumMod val="75000"/>
                  </a:srgbClr>
                </a:solidFill>
                <a:effectLst/>
                <a:uLnTx/>
                <a:uFillTx/>
                <a:latin typeface="Georgia" pitchFamily="18" charset="0"/>
                <a:ea typeface="Verdana" pitchFamily="34" charset="0"/>
                <a:cs typeface="Verdana" pitchFamily="34" charset="0"/>
              </a:rPr>
              <a:t>Developments in 8 Strand Shipping Ropes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050820" y="4762747"/>
          <a:ext cx="12886946" cy="4231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6" name="Oval 35"/>
          <p:cNvSpPr/>
          <p:nvPr/>
        </p:nvSpPr>
        <p:spPr bwMode="auto">
          <a:xfrm>
            <a:off x="2707577" y="1379024"/>
            <a:ext cx="3767884" cy="3730192"/>
          </a:xfrm>
          <a:prstGeom prst="ellipse">
            <a:avLst/>
          </a:prstGeom>
          <a:noFill/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2" tIns="45711" rIns="91422" bIns="45711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6122238" y="1277599"/>
            <a:ext cx="4710150" cy="648815"/>
            <a:chOff x="8180090" y="1861161"/>
            <a:chExt cx="4752528" cy="720080"/>
          </a:xfr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</a:gradFill>
        </p:grpSpPr>
        <p:sp>
          <p:nvSpPr>
            <p:cNvPr id="38" name="Freeform 37"/>
            <p:cNvSpPr/>
            <p:nvPr/>
          </p:nvSpPr>
          <p:spPr bwMode="auto">
            <a:xfrm>
              <a:off x="8180090" y="1861161"/>
              <a:ext cx="4752528" cy="720080"/>
            </a:xfrm>
            <a:custGeom>
              <a:avLst/>
              <a:gdLst>
                <a:gd name="connsiteX0" fmla="*/ 380996 w 4752528"/>
                <a:gd name="connsiteY0" fmla="*/ 0 h 720080"/>
                <a:gd name="connsiteX1" fmla="*/ 4392488 w 4752528"/>
                <a:gd name="connsiteY1" fmla="*/ 0 h 720080"/>
                <a:gd name="connsiteX2" fmla="*/ 4752528 w 4752528"/>
                <a:gd name="connsiteY2" fmla="*/ 360040 h 720080"/>
                <a:gd name="connsiteX3" fmla="*/ 4392488 w 4752528"/>
                <a:gd name="connsiteY3" fmla="*/ 720080 h 720080"/>
                <a:gd name="connsiteX4" fmla="*/ 380996 w 4752528"/>
                <a:gd name="connsiteY4" fmla="*/ 720080 h 720080"/>
                <a:gd name="connsiteX5" fmla="*/ 741036 w 4752528"/>
                <a:gd name="connsiteY5" fmla="*/ 360040 h 720080"/>
                <a:gd name="connsiteX6" fmla="*/ 380996 w 4752528"/>
                <a:gd name="connsiteY6" fmla="*/ 0 h 720080"/>
                <a:gd name="connsiteX7" fmla="*/ 360040 w 4752528"/>
                <a:gd name="connsiteY7" fmla="*/ 0 h 720080"/>
                <a:gd name="connsiteX8" fmla="*/ 380996 w 4752528"/>
                <a:gd name="connsiteY8" fmla="*/ 0 h 720080"/>
                <a:gd name="connsiteX9" fmla="*/ 20956 w 4752528"/>
                <a:gd name="connsiteY9" fmla="*/ 360040 h 720080"/>
                <a:gd name="connsiteX10" fmla="*/ 380996 w 4752528"/>
                <a:gd name="connsiteY10" fmla="*/ 720080 h 720080"/>
                <a:gd name="connsiteX11" fmla="*/ 360040 w 4752528"/>
                <a:gd name="connsiteY11" fmla="*/ 720080 h 720080"/>
                <a:gd name="connsiteX12" fmla="*/ 0 w 4752528"/>
                <a:gd name="connsiteY12" fmla="*/ 360040 h 720080"/>
                <a:gd name="connsiteX13" fmla="*/ 360040 w 4752528"/>
                <a:gd name="connsiteY13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52528" h="720080">
                  <a:moveTo>
                    <a:pt x="380996" y="0"/>
                  </a:moveTo>
                  <a:lnTo>
                    <a:pt x="4392488" y="0"/>
                  </a:lnTo>
                  <a:cubicBezTo>
                    <a:pt x="4591333" y="0"/>
                    <a:pt x="4752528" y="161195"/>
                    <a:pt x="4752528" y="360040"/>
                  </a:cubicBezTo>
                  <a:cubicBezTo>
                    <a:pt x="4752528" y="558885"/>
                    <a:pt x="4591333" y="720080"/>
                    <a:pt x="4392488" y="720080"/>
                  </a:cubicBezTo>
                  <a:lnTo>
                    <a:pt x="380996" y="720080"/>
                  </a:lnTo>
                  <a:cubicBezTo>
                    <a:pt x="579841" y="720080"/>
                    <a:pt x="741036" y="558885"/>
                    <a:pt x="741036" y="360040"/>
                  </a:cubicBezTo>
                  <a:cubicBezTo>
                    <a:pt x="741036" y="161195"/>
                    <a:pt x="579841" y="0"/>
                    <a:pt x="380996" y="0"/>
                  </a:cubicBezTo>
                  <a:close/>
                  <a:moveTo>
                    <a:pt x="360040" y="0"/>
                  </a:moveTo>
                  <a:lnTo>
                    <a:pt x="380996" y="0"/>
                  </a:lnTo>
                  <a:cubicBezTo>
                    <a:pt x="182151" y="0"/>
                    <a:pt x="20956" y="161195"/>
                    <a:pt x="20956" y="360040"/>
                  </a:cubicBezTo>
                  <a:cubicBezTo>
                    <a:pt x="20956" y="558885"/>
                    <a:pt x="182151" y="720080"/>
                    <a:pt x="380996" y="720080"/>
                  </a:cubicBezTo>
                  <a:lnTo>
                    <a:pt x="360040" y="720080"/>
                  </a:lnTo>
                  <a:cubicBezTo>
                    <a:pt x="161195" y="720080"/>
                    <a:pt x="0" y="558885"/>
                    <a:pt x="0" y="360040"/>
                  </a:cubicBezTo>
                  <a:cubicBezTo>
                    <a:pt x="0" y="161195"/>
                    <a:pt x="161195" y="0"/>
                    <a:pt x="360040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2" tIns="45711" rIns="91422" bIns="45711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972177" y="1935609"/>
              <a:ext cx="3850671" cy="44397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2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Arial" panose="020B0604020202020204" pitchFamily="34" charset="0"/>
                </a:rPr>
                <a:t>X2, X2 Ultra, X2 Ultima, X2 Neo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366616" y="2079883"/>
            <a:ext cx="4751611" cy="629022"/>
            <a:chOff x="8180090" y="1883346"/>
            <a:chExt cx="4752528" cy="72008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</a:gradFill>
        </p:grpSpPr>
        <p:sp>
          <p:nvSpPr>
            <p:cNvPr id="44" name="Freeform 43"/>
            <p:cNvSpPr/>
            <p:nvPr/>
          </p:nvSpPr>
          <p:spPr bwMode="auto">
            <a:xfrm>
              <a:off x="8180090" y="1883346"/>
              <a:ext cx="4752528" cy="720080"/>
            </a:xfrm>
            <a:custGeom>
              <a:avLst/>
              <a:gdLst>
                <a:gd name="connsiteX0" fmla="*/ 380996 w 4752528"/>
                <a:gd name="connsiteY0" fmla="*/ 0 h 720080"/>
                <a:gd name="connsiteX1" fmla="*/ 4392488 w 4752528"/>
                <a:gd name="connsiteY1" fmla="*/ 0 h 720080"/>
                <a:gd name="connsiteX2" fmla="*/ 4752528 w 4752528"/>
                <a:gd name="connsiteY2" fmla="*/ 360040 h 720080"/>
                <a:gd name="connsiteX3" fmla="*/ 4392488 w 4752528"/>
                <a:gd name="connsiteY3" fmla="*/ 720080 h 720080"/>
                <a:gd name="connsiteX4" fmla="*/ 380996 w 4752528"/>
                <a:gd name="connsiteY4" fmla="*/ 720080 h 720080"/>
                <a:gd name="connsiteX5" fmla="*/ 741036 w 4752528"/>
                <a:gd name="connsiteY5" fmla="*/ 360040 h 720080"/>
                <a:gd name="connsiteX6" fmla="*/ 380996 w 4752528"/>
                <a:gd name="connsiteY6" fmla="*/ 0 h 720080"/>
                <a:gd name="connsiteX7" fmla="*/ 360040 w 4752528"/>
                <a:gd name="connsiteY7" fmla="*/ 0 h 720080"/>
                <a:gd name="connsiteX8" fmla="*/ 380996 w 4752528"/>
                <a:gd name="connsiteY8" fmla="*/ 0 h 720080"/>
                <a:gd name="connsiteX9" fmla="*/ 20956 w 4752528"/>
                <a:gd name="connsiteY9" fmla="*/ 360040 h 720080"/>
                <a:gd name="connsiteX10" fmla="*/ 380996 w 4752528"/>
                <a:gd name="connsiteY10" fmla="*/ 720080 h 720080"/>
                <a:gd name="connsiteX11" fmla="*/ 360040 w 4752528"/>
                <a:gd name="connsiteY11" fmla="*/ 720080 h 720080"/>
                <a:gd name="connsiteX12" fmla="*/ 0 w 4752528"/>
                <a:gd name="connsiteY12" fmla="*/ 360040 h 720080"/>
                <a:gd name="connsiteX13" fmla="*/ 360040 w 4752528"/>
                <a:gd name="connsiteY13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52528" h="720080">
                  <a:moveTo>
                    <a:pt x="380996" y="0"/>
                  </a:moveTo>
                  <a:lnTo>
                    <a:pt x="4392488" y="0"/>
                  </a:lnTo>
                  <a:cubicBezTo>
                    <a:pt x="4591333" y="0"/>
                    <a:pt x="4752528" y="161195"/>
                    <a:pt x="4752528" y="360040"/>
                  </a:cubicBezTo>
                  <a:cubicBezTo>
                    <a:pt x="4752528" y="558885"/>
                    <a:pt x="4591333" y="720080"/>
                    <a:pt x="4392488" y="720080"/>
                  </a:cubicBezTo>
                  <a:lnTo>
                    <a:pt x="380996" y="720080"/>
                  </a:lnTo>
                  <a:cubicBezTo>
                    <a:pt x="579841" y="720080"/>
                    <a:pt x="741036" y="558885"/>
                    <a:pt x="741036" y="360040"/>
                  </a:cubicBezTo>
                  <a:cubicBezTo>
                    <a:pt x="741036" y="161195"/>
                    <a:pt x="579841" y="0"/>
                    <a:pt x="380996" y="0"/>
                  </a:cubicBezTo>
                  <a:close/>
                  <a:moveTo>
                    <a:pt x="360040" y="0"/>
                  </a:moveTo>
                  <a:lnTo>
                    <a:pt x="380996" y="0"/>
                  </a:lnTo>
                  <a:cubicBezTo>
                    <a:pt x="182151" y="0"/>
                    <a:pt x="20956" y="161195"/>
                    <a:pt x="20956" y="360040"/>
                  </a:cubicBezTo>
                  <a:cubicBezTo>
                    <a:pt x="20956" y="558885"/>
                    <a:pt x="182151" y="720080"/>
                    <a:pt x="380996" y="720080"/>
                  </a:cubicBezTo>
                  <a:lnTo>
                    <a:pt x="360040" y="720080"/>
                  </a:lnTo>
                  <a:cubicBezTo>
                    <a:pt x="161195" y="720080"/>
                    <a:pt x="0" y="558885"/>
                    <a:pt x="0" y="360040"/>
                  </a:cubicBezTo>
                  <a:cubicBezTo>
                    <a:pt x="0" y="161195"/>
                    <a:pt x="161195" y="0"/>
                    <a:pt x="360040" y="0"/>
                  </a:cubicBezTo>
                  <a:close/>
                </a:path>
              </a:pathLst>
            </a:custGeom>
            <a:solidFill>
              <a:srgbClr val="FFC000">
                <a:tint val="66000"/>
                <a:satMod val="1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2" tIns="45711" rIns="91422" bIns="45711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034733" y="1925419"/>
              <a:ext cx="2866490" cy="457942"/>
            </a:xfrm>
            <a:prstGeom prst="rect">
              <a:avLst/>
            </a:prstGeom>
            <a:solidFill>
              <a:srgbClr val="FFC000">
                <a:tint val="66000"/>
                <a:satMod val="16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Arial" panose="020B0604020202020204" pitchFamily="34" charset="0"/>
                </a:rPr>
                <a:t>X10 Delayed Snapback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547233" y="2869327"/>
            <a:ext cx="4751611" cy="536691"/>
            <a:chOff x="8180090" y="1883346"/>
            <a:chExt cx="4752528" cy="72008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</a:gradFill>
        </p:grpSpPr>
        <p:sp>
          <p:nvSpPr>
            <p:cNvPr id="50" name="Freeform 49"/>
            <p:cNvSpPr/>
            <p:nvPr/>
          </p:nvSpPr>
          <p:spPr bwMode="auto">
            <a:xfrm>
              <a:off x="8180090" y="1883346"/>
              <a:ext cx="4752528" cy="720080"/>
            </a:xfrm>
            <a:custGeom>
              <a:avLst/>
              <a:gdLst>
                <a:gd name="connsiteX0" fmla="*/ 380996 w 4752528"/>
                <a:gd name="connsiteY0" fmla="*/ 0 h 720080"/>
                <a:gd name="connsiteX1" fmla="*/ 4392488 w 4752528"/>
                <a:gd name="connsiteY1" fmla="*/ 0 h 720080"/>
                <a:gd name="connsiteX2" fmla="*/ 4752528 w 4752528"/>
                <a:gd name="connsiteY2" fmla="*/ 360040 h 720080"/>
                <a:gd name="connsiteX3" fmla="*/ 4392488 w 4752528"/>
                <a:gd name="connsiteY3" fmla="*/ 720080 h 720080"/>
                <a:gd name="connsiteX4" fmla="*/ 380996 w 4752528"/>
                <a:gd name="connsiteY4" fmla="*/ 720080 h 720080"/>
                <a:gd name="connsiteX5" fmla="*/ 741036 w 4752528"/>
                <a:gd name="connsiteY5" fmla="*/ 360040 h 720080"/>
                <a:gd name="connsiteX6" fmla="*/ 380996 w 4752528"/>
                <a:gd name="connsiteY6" fmla="*/ 0 h 720080"/>
                <a:gd name="connsiteX7" fmla="*/ 360040 w 4752528"/>
                <a:gd name="connsiteY7" fmla="*/ 0 h 720080"/>
                <a:gd name="connsiteX8" fmla="*/ 380996 w 4752528"/>
                <a:gd name="connsiteY8" fmla="*/ 0 h 720080"/>
                <a:gd name="connsiteX9" fmla="*/ 20956 w 4752528"/>
                <a:gd name="connsiteY9" fmla="*/ 360040 h 720080"/>
                <a:gd name="connsiteX10" fmla="*/ 380996 w 4752528"/>
                <a:gd name="connsiteY10" fmla="*/ 720080 h 720080"/>
                <a:gd name="connsiteX11" fmla="*/ 360040 w 4752528"/>
                <a:gd name="connsiteY11" fmla="*/ 720080 h 720080"/>
                <a:gd name="connsiteX12" fmla="*/ 0 w 4752528"/>
                <a:gd name="connsiteY12" fmla="*/ 360040 h 720080"/>
                <a:gd name="connsiteX13" fmla="*/ 360040 w 4752528"/>
                <a:gd name="connsiteY13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52528" h="720080">
                  <a:moveTo>
                    <a:pt x="380996" y="0"/>
                  </a:moveTo>
                  <a:lnTo>
                    <a:pt x="4392488" y="0"/>
                  </a:lnTo>
                  <a:cubicBezTo>
                    <a:pt x="4591333" y="0"/>
                    <a:pt x="4752528" y="161195"/>
                    <a:pt x="4752528" y="360040"/>
                  </a:cubicBezTo>
                  <a:cubicBezTo>
                    <a:pt x="4752528" y="558885"/>
                    <a:pt x="4591333" y="720080"/>
                    <a:pt x="4392488" y="720080"/>
                  </a:cubicBezTo>
                  <a:lnTo>
                    <a:pt x="380996" y="720080"/>
                  </a:lnTo>
                  <a:cubicBezTo>
                    <a:pt x="579841" y="720080"/>
                    <a:pt x="741036" y="558885"/>
                    <a:pt x="741036" y="360040"/>
                  </a:cubicBezTo>
                  <a:cubicBezTo>
                    <a:pt x="741036" y="161195"/>
                    <a:pt x="579841" y="0"/>
                    <a:pt x="380996" y="0"/>
                  </a:cubicBezTo>
                  <a:close/>
                  <a:moveTo>
                    <a:pt x="360040" y="0"/>
                  </a:moveTo>
                  <a:lnTo>
                    <a:pt x="380996" y="0"/>
                  </a:lnTo>
                  <a:cubicBezTo>
                    <a:pt x="182151" y="0"/>
                    <a:pt x="20956" y="161195"/>
                    <a:pt x="20956" y="360040"/>
                  </a:cubicBezTo>
                  <a:cubicBezTo>
                    <a:pt x="20956" y="558885"/>
                    <a:pt x="182151" y="720080"/>
                    <a:pt x="380996" y="720080"/>
                  </a:cubicBezTo>
                  <a:lnTo>
                    <a:pt x="360040" y="720080"/>
                  </a:lnTo>
                  <a:cubicBezTo>
                    <a:pt x="161195" y="720080"/>
                    <a:pt x="0" y="558885"/>
                    <a:pt x="0" y="360040"/>
                  </a:cubicBezTo>
                  <a:cubicBezTo>
                    <a:pt x="0" y="161195"/>
                    <a:pt x="161195" y="0"/>
                    <a:pt x="36004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2" tIns="45711" rIns="91422" bIns="45711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972178" y="1935609"/>
              <a:ext cx="2646878" cy="536725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txBody>
            <a:bodyPr wrap="none" rtlCol="0">
              <a:spAutoFit/>
            </a:bodyPr>
            <a:lstStyle/>
            <a:p>
              <a:pPr marL="0" marR="0" lvl="0" indent="0" algn="l" defTabSz="9142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Arial" panose="020B0604020202020204" pitchFamily="34" charset="0"/>
                </a:rPr>
                <a:t>Break Indication (B.I.)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080776" y="4340976"/>
            <a:ext cx="4751611" cy="634955"/>
            <a:chOff x="8180090" y="1883346"/>
            <a:chExt cx="4752528" cy="720080"/>
          </a:xfrm>
          <a:gradFill flip="none" rotWithShape="1">
            <a:gsLst>
              <a:gs pos="0">
                <a:srgbClr val="ED1C24">
                  <a:tint val="66000"/>
                  <a:satMod val="160000"/>
                </a:srgbClr>
              </a:gs>
              <a:gs pos="50000">
                <a:srgbClr val="ED1C24">
                  <a:tint val="44500"/>
                  <a:satMod val="160000"/>
                </a:srgbClr>
              </a:gs>
              <a:gs pos="100000">
                <a:srgbClr val="ED1C24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53" name="Freeform 52"/>
            <p:cNvSpPr/>
            <p:nvPr/>
          </p:nvSpPr>
          <p:spPr bwMode="auto">
            <a:xfrm>
              <a:off x="8180090" y="1883346"/>
              <a:ext cx="4752528" cy="720080"/>
            </a:xfrm>
            <a:custGeom>
              <a:avLst/>
              <a:gdLst>
                <a:gd name="connsiteX0" fmla="*/ 380996 w 4752528"/>
                <a:gd name="connsiteY0" fmla="*/ 0 h 720080"/>
                <a:gd name="connsiteX1" fmla="*/ 4392488 w 4752528"/>
                <a:gd name="connsiteY1" fmla="*/ 0 h 720080"/>
                <a:gd name="connsiteX2" fmla="*/ 4752528 w 4752528"/>
                <a:gd name="connsiteY2" fmla="*/ 360040 h 720080"/>
                <a:gd name="connsiteX3" fmla="*/ 4392488 w 4752528"/>
                <a:gd name="connsiteY3" fmla="*/ 720080 h 720080"/>
                <a:gd name="connsiteX4" fmla="*/ 380996 w 4752528"/>
                <a:gd name="connsiteY4" fmla="*/ 720080 h 720080"/>
                <a:gd name="connsiteX5" fmla="*/ 741036 w 4752528"/>
                <a:gd name="connsiteY5" fmla="*/ 360040 h 720080"/>
                <a:gd name="connsiteX6" fmla="*/ 380996 w 4752528"/>
                <a:gd name="connsiteY6" fmla="*/ 0 h 720080"/>
                <a:gd name="connsiteX7" fmla="*/ 360040 w 4752528"/>
                <a:gd name="connsiteY7" fmla="*/ 0 h 720080"/>
                <a:gd name="connsiteX8" fmla="*/ 380996 w 4752528"/>
                <a:gd name="connsiteY8" fmla="*/ 0 h 720080"/>
                <a:gd name="connsiteX9" fmla="*/ 20956 w 4752528"/>
                <a:gd name="connsiteY9" fmla="*/ 360040 h 720080"/>
                <a:gd name="connsiteX10" fmla="*/ 380996 w 4752528"/>
                <a:gd name="connsiteY10" fmla="*/ 720080 h 720080"/>
                <a:gd name="connsiteX11" fmla="*/ 360040 w 4752528"/>
                <a:gd name="connsiteY11" fmla="*/ 720080 h 720080"/>
                <a:gd name="connsiteX12" fmla="*/ 0 w 4752528"/>
                <a:gd name="connsiteY12" fmla="*/ 360040 h 720080"/>
                <a:gd name="connsiteX13" fmla="*/ 360040 w 4752528"/>
                <a:gd name="connsiteY13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52528" h="720080">
                  <a:moveTo>
                    <a:pt x="380996" y="0"/>
                  </a:moveTo>
                  <a:lnTo>
                    <a:pt x="4392488" y="0"/>
                  </a:lnTo>
                  <a:cubicBezTo>
                    <a:pt x="4591333" y="0"/>
                    <a:pt x="4752528" y="161195"/>
                    <a:pt x="4752528" y="360040"/>
                  </a:cubicBezTo>
                  <a:cubicBezTo>
                    <a:pt x="4752528" y="558885"/>
                    <a:pt x="4591333" y="720080"/>
                    <a:pt x="4392488" y="720080"/>
                  </a:cubicBezTo>
                  <a:lnTo>
                    <a:pt x="380996" y="720080"/>
                  </a:lnTo>
                  <a:cubicBezTo>
                    <a:pt x="579841" y="720080"/>
                    <a:pt x="741036" y="558885"/>
                    <a:pt x="741036" y="360040"/>
                  </a:cubicBezTo>
                  <a:cubicBezTo>
                    <a:pt x="741036" y="161195"/>
                    <a:pt x="579841" y="0"/>
                    <a:pt x="380996" y="0"/>
                  </a:cubicBezTo>
                  <a:close/>
                  <a:moveTo>
                    <a:pt x="360040" y="0"/>
                  </a:moveTo>
                  <a:lnTo>
                    <a:pt x="380996" y="0"/>
                  </a:lnTo>
                  <a:cubicBezTo>
                    <a:pt x="182151" y="0"/>
                    <a:pt x="20956" y="161195"/>
                    <a:pt x="20956" y="360040"/>
                  </a:cubicBezTo>
                  <a:cubicBezTo>
                    <a:pt x="20956" y="558885"/>
                    <a:pt x="182151" y="720080"/>
                    <a:pt x="380996" y="720080"/>
                  </a:cubicBezTo>
                  <a:lnTo>
                    <a:pt x="360040" y="720080"/>
                  </a:lnTo>
                  <a:cubicBezTo>
                    <a:pt x="161195" y="720080"/>
                    <a:pt x="0" y="558885"/>
                    <a:pt x="0" y="360040"/>
                  </a:cubicBezTo>
                  <a:cubicBezTo>
                    <a:pt x="0" y="161195"/>
                    <a:pt x="161195" y="0"/>
                    <a:pt x="360040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2" tIns="45711" rIns="91422" bIns="45711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972178" y="1935610"/>
              <a:ext cx="2324675" cy="45366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2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Arial" panose="020B0604020202020204" pitchFamily="34" charset="0"/>
                </a:rPr>
                <a:t>X2 Low Elongation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489693" y="3593043"/>
            <a:ext cx="4751611" cy="531951"/>
            <a:chOff x="8180090" y="1883346"/>
            <a:chExt cx="4752528" cy="720080"/>
          </a:xfr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56" name="Freeform 55"/>
            <p:cNvSpPr/>
            <p:nvPr/>
          </p:nvSpPr>
          <p:spPr bwMode="auto">
            <a:xfrm>
              <a:off x="8180090" y="1883346"/>
              <a:ext cx="4752528" cy="720080"/>
            </a:xfrm>
            <a:custGeom>
              <a:avLst/>
              <a:gdLst>
                <a:gd name="connsiteX0" fmla="*/ 380996 w 4752528"/>
                <a:gd name="connsiteY0" fmla="*/ 0 h 720080"/>
                <a:gd name="connsiteX1" fmla="*/ 4392488 w 4752528"/>
                <a:gd name="connsiteY1" fmla="*/ 0 h 720080"/>
                <a:gd name="connsiteX2" fmla="*/ 4752528 w 4752528"/>
                <a:gd name="connsiteY2" fmla="*/ 360040 h 720080"/>
                <a:gd name="connsiteX3" fmla="*/ 4392488 w 4752528"/>
                <a:gd name="connsiteY3" fmla="*/ 720080 h 720080"/>
                <a:gd name="connsiteX4" fmla="*/ 380996 w 4752528"/>
                <a:gd name="connsiteY4" fmla="*/ 720080 h 720080"/>
                <a:gd name="connsiteX5" fmla="*/ 741036 w 4752528"/>
                <a:gd name="connsiteY5" fmla="*/ 360040 h 720080"/>
                <a:gd name="connsiteX6" fmla="*/ 380996 w 4752528"/>
                <a:gd name="connsiteY6" fmla="*/ 0 h 720080"/>
                <a:gd name="connsiteX7" fmla="*/ 360040 w 4752528"/>
                <a:gd name="connsiteY7" fmla="*/ 0 h 720080"/>
                <a:gd name="connsiteX8" fmla="*/ 380996 w 4752528"/>
                <a:gd name="connsiteY8" fmla="*/ 0 h 720080"/>
                <a:gd name="connsiteX9" fmla="*/ 20956 w 4752528"/>
                <a:gd name="connsiteY9" fmla="*/ 360040 h 720080"/>
                <a:gd name="connsiteX10" fmla="*/ 380996 w 4752528"/>
                <a:gd name="connsiteY10" fmla="*/ 720080 h 720080"/>
                <a:gd name="connsiteX11" fmla="*/ 360040 w 4752528"/>
                <a:gd name="connsiteY11" fmla="*/ 720080 h 720080"/>
                <a:gd name="connsiteX12" fmla="*/ 0 w 4752528"/>
                <a:gd name="connsiteY12" fmla="*/ 360040 h 720080"/>
                <a:gd name="connsiteX13" fmla="*/ 360040 w 4752528"/>
                <a:gd name="connsiteY13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52528" h="720080">
                  <a:moveTo>
                    <a:pt x="380996" y="0"/>
                  </a:moveTo>
                  <a:lnTo>
                    <a:pt x="4392488" y="0"/>
                  </a:lnTo>
                  <a:cubicBezTo>
                    <a:pt x="4591333" y="0"/>
                    <a:pt x="4752528" y="161195"/>
                    <a:pt x="4752528" y="360040"/>
                  </a:cubicBezTo>
                  <a:cubicBezTo>
                    <a:pt x="4752528" y="558885"/>
                    <a:pt x="4591333" y="720080"/>
                    <a:pt x="4392488" y="720080"/>
                  </a:cubicBezTo>
                  <a:lnTo>
                    <a:pt x="380996" y="720080"/>
                  </a:lnTo>
                  <a:cubicBezTo>
                    <a:pt x="579841" y="720080"/>
                    <a:pt x="741036" y="558885"/>
                    <a:pt x="741036" y="360040"/>
                  </a:cubicBezTo>
                  <a:cubicBezTo>
                    <a:pt x="741036" y="161195"/>
                    <a:pt x="579841" y="0"/>
                    <a:pt x="380996" y="0"/>
                  </a:cubicBezTo>
                  <a:close/>
                  <a:moveTo>
                    <a:pt x="360040" y="0"/>
                  </a:moveTo>
                  <a:lnTo>
                    <a:pt x="380996" y="0"/>
                  </a:lnTo>
                  <a:cubicBezTo>
                    <a:pt x="182151" y="0"/>
                    <a:pt x="20956" y="161195"/>
                    <a:pt x="20956" y="360040"/>
                  </a:cubicBezTo>
                  <a:cubicBezTo>
                    <a:pt x="20956" y="558885"/>
                    <a:pt x="182151" y="720080"/>
                    <a:pt x="380996" y="720080"/>
                  </a:cubicBezTo>
                  <a:lnTo>
                    <a:pt x="360040" y="720080"/>
                  </a:lnTo>
                  <a:cubicBezTo>
                    <a:pt x="161195" y="720080"/>
                    <a:pt x="0" y="558885"/>
                    <a:pt x="0" y="360040"/>
                  </a:cubicBezTo>
                  <a:cubicBezTo>
                    <a:pt x="0" y="161195"/>
                    <a:pt x="161195" y="0"/>
                    <a:pt x="360040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2" tIns="45711" rIns="91422" bIns="45711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972178" y="1935609"/>
              <a:ext cx="1467068" cy="54150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2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Arial" panose="020B0604020202020204" pitchFamily="34" charset="0"/>
                </a:rPr>
                <a:t>X2 Coated </a:t>
              </a:r>
            </a:p>
          </p:txBody>
        </p:sp>
      </p:grpSp>
      <p:pic>
        <p:nvPicPr>
          <p:cNvPr id="58" name="Picture 57" descr="image003"/>
          <p:cNvPicPr>
            <a:picLocks noChangeAspect="1" noChangeArrowheads="1"/>
          </p:cNvPicPr>
          <p:nvPr/>
        </p:nvPicPr>
        <p:blipFill rotWithShape="1">
          <a:blip r:embed="rId8" cstate="print"/>
          <a:srcRect b="19892"/>
          <a:stretch/>
        </p:blipFill>
        <p:spPr bwMode="auto">
          <a:xfrm>
            <a:off x="3069069" y="2205528"/>
            <a:ext cx="3167138" cy="163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7942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711395" y="489192"/>
            <a:ext cx="13318019" cy="86487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653202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1306403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959605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2612807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defTabSz="914217" eaLnBrk="1" hangingPunct="1"/>
            <a:r>
              <a:rPr lang="en-US" sz="2799" b="1" dirty="0">
                <a:solidFill>
                  <a:srgbClr val="000000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X2 &amp; X2 Neo RANGE OF SHIPPING ROPES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5671" y="1307030"/>
            <a:ext cx="10295158" cy="5148558"/>
          </a:xfrm>
          <a:prstGeom prst="rect">
            <a:avLst/>
          </a:prstGeom>
          <a:noFill/>
        </p:spPr>
        <p:txBody>
          <a:bodyPr wrap="square" lIns="269948" rIns="269948" rtlCol="0" anchor="t">
            <a:spAutoFit/>
          </a:bodyPr>
          <a:lstStyle/>
          <a:p>
            <a:pPr marL="630112" indent="-457109" defTabSz="914217">
              <a:lnSpc>
                <a:spcPct val="200000"/>
              </a:lnSpc>
              <a:buFont typeface="+mj-lt"/>
              <a:buAutoNum type="arabicPeriod"/>
            </a:pPr>
            <a:r>
              <a:rPr lang="en-US" sz="2400" b="1" i="1" dirty="0">
                <a:solidFill>
                  <a:srgbClr val="13518F">
                    <a:lumMod val="50000"/>
                  </a:srgbClr>
                </a:solidFill>
                <a:latin typeface="Georgia"/>
                <a:ea typeface="ＭＳ Ｐゴシック" pitchFamily="34" charset="-128"/>
              </a:rPr>
              <a:t>DOWNSIZING – </a:t>
            </a:r>
          </a:p>
          <a:p>
            <a:pPr marL="630112" lvl="1" defTabSz="914217">
              <a:lnSpc>
                <a:spcPct val="200000"/>
              </a:lnSpc>
            </a:pPr>
            <a:r>
              <a:rPr lang="en-US" sz="2400" b="1" i="1" dirty="0">
                <a:solidFill>
                  <a:srgbClr val="00B050"/>
                </a:solidFill>
                <a:latin typeface="Georgia"/>
                <a:ea typeface="ＭＳ Ｐゴシック" pitchFamily="34" charset="-128"/>
              </a:rPr>
              <a:t>Reduction in bulk , hence improved handling and reduced fatigue</a:t>
            </a:r>
          </a:p>
          <a:p>
            <a:pPr marL="630112" indent="-457109" defTabSz="914217">
              <a:lnSpc>
                <a:spcPct val="200000"/>
              </a:lnSpc>
              <a:buFont typeface="+mj-lt"/>
              <a:buAutoNum type="arabicPeriod"/>
            </a:pPr>
            <a:r>
              <a:rPr lang="en-US" sz="2400" b="1" i="1" dirty="0">
                <a:solidFill>
                  <a:srgbClr val="13518F">
                    <a:lumMod val="50000"/>
                  </a:srgbClr>
                </a:solidFill>
                <a:latin typeface="Georgia"/>
                <a:ea typeface="ＭＳ Ｐゴシック" pitchFamily="34" charset="-128"/>
              </a:rPr>
              <a:t>BETTER TCLL VALUE </a:t>
            </a:r>
          </a:p>
          <a:p>
            <a:pPr marL="630112" lvl="1" defTabSz="914217">
              <a:lnSpc>
                <a:spcPct val="200000"/>
              </a:lnSpc>
            </a:pPr>
            <a:r>
              <a:rPr lang="en-US" sz="2400" b="1" i="1" dirty="0">
                <a:solidFill>
                  <a:srgbClr val="00B050"/>
                </a:solidFill>
                <a:latin typeface="Georgia"/>
                <a:ea typeface="ＭＳ Ｐゴシック" pitchFamily="34" charset="-128"/>
              </a:rPr>
              <a:t>Longer time to retirement, higher value effectiveness</a:t>
            </a:r>
          </a:p>
          <a:p>
            <a:pPr marL="630112" indent="-457109" defTabSz="914217">
              <a:lnSpc>
                <a:spcPct val="200000"/>
              </a:lnSpc>
              <a:buFont typeface="+mj-lt"/>
              <a:buAutoNum type="arabicPeriod"/>
            </a:pPr>
            <a:r>
              <a:rPr lang="en-US" sz="2400" b="1" i="1" dirty="0">
                <a:solidFill>
                  <a:srgbClr val="13518F">
                    <a:lumMod val="50000"/>
                  </a:srgbClr>
                </a:solidFill>
                <a:latin typeface="Georgia"/>
                <a:ea typeface="ＭＳ Ｐゴシック" pitchFamily="34" charset="-128"/>
              </a:rPr>
              <a:t>LOW SNAPBACK  </a:t>
            </a:r>
          </a:p>
          <a:p>
            <a:pPr marL="630112" lvl="1" defTabSz="914217">
              <a:lnSpc>
                <a:spcPct val="200000"/>
              </a:lnSpc>
            </a:pPr>
            <a:r>
              <a:rPr lang="en-US" sz="2400" b="1" i="1" dirty="0">
                <a:solidFill>
                  <a:srgbClr val="13518F">
                    <a:lumMod val="50000"/>
                  </a:srgbClr>
                </a:solidFill>
                <a:latin typeface="Georgia"/>
                <a:ea typeface="ＭＳ Ｐゴシック" pitchFamily="34" charset="-128"/>
              </a:rPr>
              <a:t> </a:t>
            </a:r>
            <a:r>
              <a:rPr lang="en-US" sz="2400" b="1" i="1" dirty="0">
                <a:solidFill>
                  <a:srgbClr val="00B050"/>
                </a:solidFill>
                <a:latin typeface="Georgia"/>
                <a:ea typeface="ＭＳ Ｐゴシック" pitchFamily="34" charset="-128"/>
              </a:rPr>
              <a:t>Crew Safety is most important !</a:t>
            </a:r>
            <a:endParaRPr lang="en-US" sz="2400" i="1" dirty="0">
              <a:solidFill>
                <a:srgbClr val="00B050"/>
              </a:solidFill>
              <a:latin typeface="Georgia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0999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619748" y="586148"/>
            <a:ext cx="13318019" cy="86487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653202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1306403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959605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2612807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defTabSz="914217" eaLnBrk="1" hangingPunct="1"/>
            <a:r>
              <a:rPr lang="en-US" sz="2799" b="1" dirty="0">
                <a:solidFill>
                  <a:srgbClr val="000000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1. DOWNSIZING &amp; EASE OF HANDLING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26486" y="1307030"/>
            <a:ext cx="8000591" cy="3355130"/>
            <a:chOff x="360609" y="3478094"/>
            <a:chExt cx="7559898" cy="3315244"/>
          </a:xfrm>
        </p:grpSpPr>
        <p:pic>
          <p:nvPicPr>
            <p:cNvPr id="6" name="Picture 2" descr="Image result for container ship wallpap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09" y="4945487"/>
              <a:ext cx="7559898" cy="1847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1052317" y="3478094"/>
              <a:ext cx="1997298" cy="200910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r>
                <a:rPr lang="en-IN" sz="1600" dirty="0">
                  <a:solidFill>
                    <a:srgbClr val="FFFFFF"/>
                  </a:solidFill>
                  <a:latin typeface="Georgia"/>
                  <a:ea typeface="ＭＳ Ｐゴシック"/>
                </a:rPr>
                <a:t>PP</a:t>
              </a:r>
            </a:p>
            <a:p>
              <a:pPr algn="ctr" defTabSz="914217"/>
              <a:r>
                <a:rPr lang="en-IN" sz="1600" dirty="0">
                  <a:solidFill>
                    <a:srgbClr val="FFFFFF"/>
                  </a:solidFill>
                  <a:latin typeface="Georgia"/>
                  <a:ea typeface="ＭＳ Ｐゴシック"/>
                </a:rPr>
                <a:t>76 mm </a:t>
              </a:r>
            </a:p>
            <a:p>
              <a:pPr algn="ctr" defTabSz="914217"/>
              <a:r>
                <a:rPr lang="en-IN" sz="1600" dirty="0">
                  <a:solidFill>
                    <a:srgbClr val="FFFFFF"/>
                  </a:solidFill>
                  <a:latin typeface="Georgia"/>
                  <a:ea typeface="ＭＳ Ｐゴシック"/>
                </a:rPr>
                <a:t>574 kg/220m</a:t>
              </a:r>
            </a:p>
            <a:p>
              <a:pPr algn="ctr" defTabSz="914217"/>
              <a:r>
                <a:rPr lang="en-IN" sz="1600" dirty="0">
                  <a:solidFill>
                    <a:srgbClr val="FFFFFF"/>
                  </a:solidFill>
                  <a:latin typeface="Georgia"/>
                  <a:ea typeface="ＭＳ Ｐゴシック"/>
                </a:rPr>
                <a:t>68500 kgf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543572" y="3691509"/>
              <a:ext cx="1673179" cy="169786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r>
                <a:rPr lang="en-IN" sz="1400" dirty="0">
                  <a:solidFill>
                    <a:srgbClr val="FFFFFF"/>
                  </a:solidFill>
                  <a:latin typeface="Georgia"/>
                  <a:ea typeface="ＭＳ Ｐゴシック"/>
                </a:rPr>
                <a:t>Polysteel</a:t>
              </a:r>
            </a:p>
            <a:p>
              <a:pPr algn="ctr" defTabSz="914217"/>
              <a:r>
                <a:rPr lang="en-IN" sz="1400" dirty="0">
                  <a:solidFill>
                    <a:srgbClr val="FFFFFF"/>
                  </a:solidFill>
                  <a:latin typeface="Georgia"/>
                  <a:ea typeface="ＭＳ Ｐゴシック"/>
                </a:rPr>
                <a:t>64 mm </a:t>
              </a:r>
            </a:p>
            <a:p>
              <a:pPr algn="ctr" defTabSz="914217"/>
              <a:r>
                <a:rPr lang="en-IN" sz="1400" dirty="0">
                  <a:solidFill>
                    <a:srgbClr val="FFFFFF"/>
                  </a:solidFill>
                  <a:latin typeface="Georgia"/>
                  <a:ea typeface="ＭＳ Ｐゴシック"/>
                </a:rPr>
                <a:t>407 kg/220m</a:t>
              </a:r>
            </a:p>
            <a:p>
              <a:pPr algn="ctr" defTabSz="914217"/>
              <a:r>
                <a:rPr lang="en-IN" sz="1400" dirty="0">
                  <a:solidFill>
                    <a:srgbClr val="FFFFFF"/>
                  </a:solidFill>
                  <a:latin typeface="Georgia"/>
                  <a:ea typeface="ＭＳ Ｐゴシック"/>
                </a:rPr>
                <a:t>67500 kgf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5710710" y="3833786"/>
              <a:ext cx="1461484" cy="140164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r>
                <a:rPr lang="en-IN" sz="1400" dirty="0">
                  <a:solidFill>
                    <a:srgbClr val="FFFFFF"/>
                  </a:solidFill>
                  <a:latin typeface="Georgia"/>
                  <a:ea typeface="ＭＳ Ｐゴシック"/>
                </a:rPr>
                <a:t>X2</a:t>
              </a:r>
            </a:p>
            <a:p>
              <a:pPr algn="ctr" defTabSz="914217"/>
              <a:r>
                <a:rPr lang="en-IN" sz="1400" dirty="0">
                  <a:solidFill>
                    <a:srgbClr val="FFFFFF"/>
                  </a:solidFill>
                  <a:latin typeface="Georgia"/>
                  <a:ea typeface="ＭＳ Ｐゴシック"/>
                </a:rPr>
                <a:t>60 mm </a:t>
              </a:r>
            </a:p>
            <a:p>
              <a:pPr algn="ctr" defTabSz="914217"/>
              <a:r>
                <a:rPr lang="en-IN" sz="1400" dirty="0">
                  <a:solidFill>
                    <a:srgbClr val="FFFFFF"/>
                  </a:solidFill>
                  <a:latin typeface="Georgia"/>
                  <a:ea typeface="ＭＳ Ｐゴシック"/>
                </a:rPr>
                <a:t>358 kg/220m</a:t>
              </a:r>
            </a:p>
            <a:p>
              <a:pPr algn="ctr" defTabSz="914217"/>
              <a:r>
                <a:rPr lang="en-IN" sz="1400" dirty="0">
                  <a:solidFill>
                    <a:srgbClr val="FFFFFF"/>
                  </a:solidFill>
                  <a:latin typeface="Georgia"/>
                  <a:ea typeface="ＭＳ Ｐゴシック"/>
                </a:rPr>
                <a:t>69350 kgf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17" y="4896224"/>
            <a:ext cx="8721324" cy="11069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18075" y="1754847"/>
            <a:ext cx="5052549" cy="4292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09" indent="-457109" defTabSz="914217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599" dirty="0">
                <a:solidFill>
                  <a:srgbClr val="00B050"/>
                </a:solidFill>
                <a:latin typeface="Georgia"/>
                <a:ea typeface="ＭＳ Ｐゴシック" pitchFamily="34" charset="-128"/>
              </a:rPr>
              <a:t>Lower Diameter of Rope</a:t>
            </a:r>
          </a:p>
          <a:p>
            <a:pPr marL="457109" indent="-457109" defTabSz="914217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599" dirty="0">
                <a:solidFill>
                  <a:srgbClr val="00B050"/>
                </a:solidFill>
                <a:latin typeface="Georgia"/>
                <a:ea typeface="ＭＳ Ｐゴシック" pitchFamily="34" charset="-128"/>
              </a:rPr>
              <a:t>Better Strength to Weight Ratio</a:t>
            </a:r>
          </a:p>
          <a:p>
            <a:pPr marL="457109" indent="-457109" defTabSz="914217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599" dirty="0">
                <a:solidFill>
                  <a:srgbClr val="00B050"/>
                </a:solidFill>
                <a:latin typeface="Georgia"/>
                <a:ea typeface="ＭＳ Ｐゴシック" pitchFamily="34" charset="-128"/>
              </a:rPr>
              <a:t>Better Crew efficiency</a:t>
            </a:r>
          </a:p>
          <a:p>
            <a:pPr marL="457109" indent="-457109" defTabSz="914217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599" dirty="0">
                <a:solidFill>
                  <a:srgbClr val="00B050"/>
                </a:solidFill>
                <a:latin typeface="Georgia"/>
                <a:ea typeface="ＭＳ Ｐゴシック" pitchFamily="34" charset="-128"/>
              </a:rPr>
              <a:t>Ease of handling</a:t>
            </a:r>
          </a:p>
          <a:p>
            <a:pPr marL="457109" indent="-457109" defTabSz="914217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599" dirty="0">
                <a:solidFill>
                  <a:srgbClr val="00B050"/>
                </a:solidFill>
                <a:latin typeface="Georgia"/>
                <a:ea typeface="ＭＳ Ｐゴシック" pitchFamily="34" charset="-128"/>
              </a:rPr>
              <a:t>Better time utilization</a:t>
            </a:r>
          </a:p>
          <a:p>
            <a:pPr marL="457109" indent="-457109" defTabSz="914217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599" dirty="0">
                <a:solidFill>
                  <a:srgbClr val="00B050"/>
                </a:solidFill>
                <a:latin typeface="Georgia"/>
                <a:ea typeface="ＭＳ Ｐゴシック" pitchFamily="34" charset="-128"/>
              </a:rPr>
              <a:t>Less Crew Fatigue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69462" y="6680230"/>
            <a:ext cx="13318019" cy="492348"/>
            <a:chOff x="631755" y="5651470"/>
            <a:chExt cx="13060331" cy="508632"/>
          </a:xfrm>
        </p:grpSpPr>
        <p:sp>
          <p:nvSpPr>
            <p:cNvPr id="15" name="TextBox 14"/>
            <p:cNvSpPr txBox="1"/>
            <p:nvPr/>
          </p:nvSpPr>
          <p:spPr>
            <a:xfrm>
              <a:off x="631755" y="5651470"/>
              <a:ext cx="13060331" cy="50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IN" sz="2599" b="1" dirty="0">
                  <a:solidFill>
                    <a:srgbClr val="000000"/>
                  </a:solidFill>
                  <a:latin typeface="Georgia"/>
                  <a:ea typeface="ＭＳ Ｐゴシック" pitchFamily="34" charset="-128"/>
                </a:rPr>
                <a:t>Ease of Handling		Less Mooring Time	       Efficiency of Vessel</a:t>
              </a: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252359" y="5734995"/>
              <a:ext cx="492370" cy="3693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IN" sz="2400" b="1" dirty="0">
                <a:solidFill>
                  <a:srgbClr val="FFFFFF"/>
                </a:solidFill>
                <a:latin typeface="Georgia"/>
                <a:ea typeface="ＭＳ Ｐゴシック"/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8857703" y="5729274"/>
              <a:ext cx="492370" cy="3693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IN" sz="2400" b="1" dirty="0">
                <a:solidFill>
                  <a:srgbClr val="FFFFFF"/>
                </a:solidFill>
                <a:latin typeface="Georgia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823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0878" y="586745"/>
            <a:ext cx="13315772" cy="86472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hangingPunct="1">
              <a:defRPr/>
            </a:pPr>
            <a:r>
              <a:rPr lang="en-US" sz="2400" b="1" dirty="0">
                <a:latin typeface="Georgia" pitchFamily="18" charset="0"/>
                <a:ea typeface="Verdana" pitchFamily="34" charset="0"/>
                <a:cs typeface="Verdana" pitchFamily="34" charset="0"/>
              </a:rPr>
              <a:t>Strengths Comparison: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692860" y="1163540"/>
            <a:ext cx="1324379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20878" y="1702359"/>
          <a:ext cx="13315770" cy="44229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6048">
                  <a:extLst>
                    <a:ext uri="{9D8B030D-6E8A-4147-A177-3AD203B41FA5}">
                      <a16:colId xmlns:a16="http://schemas.microsoft.com/office/drawing/2014/main" val="1374226528"/>
                    </a:ext>
                  </a:extLst>
                </a:gridCol>
                <a:gridCol w="1046048">
                  <a:extLst>
                    <a:ext uri="{9D8B030D-6E8A-4147-A177-3AD203B41FA5}">
                      <a16:colId xmlns:a16="http://schemas.microsoft.com/office/drawing/2014/main" val="3482219685"/>
                    </a:ext>
                  </a:extLst>
                </a:gridCol>
                <a:gridCol w="1046048">
                  <a:extLst>
                    <a:ext uri="{9D8B030D-6E8A-4147-A177-3AD203B41FA5}">
                      <a16:colId xmlns:a16="http://schemas.microsoft.com/office/drawing/2014/main" val="718850360"/>
                    </a:ext>
                  </a:extLst>
                </a:gridCol>
                <a:gridCol w="1046048">
                  <a:extLst>
                    <a:ext uri="{9D8B030D-6E8A-4147-A177-3AD203B41FA5}">
                      <a16:colId xmlns:a16="http://schemas.microsoft.com/office/drawing/2014/main" val="2660377963"/>
                    </a:ext>
                  </a:extLst>
                </a:gridCol>
                <a:gridCol w="1046048">
                  <a:extLst>
                    <a:ext uri="{9D8B030D-6E8A-4147-A177-3AD203B41FA5}">
                      <a16:colId xmlns:a16="http://schemas.microsoft.com/office/drawing/2014/main" val="219135929"/>
                    </a:ext>
                  </a:extLst>
                </a:gridCol>
                <a:gridCol w="1200822">
                  <a:extLst>
                    <a:ext uri="{9D8B030D-6E8A-4147-A177-3AD203B41FA5}">
                      <a16:colId xmlns:a16="http://schemas.microsoft.com/office/drawing/2014/main" val="4104193640"/>
                    </a:ext>
                  </a:extLst>
                </a:gridCol>
                <a:gridCol w="1046048">
                  <a:extLst>
                    <a:ext uri="{9D8B030D-6E8A-4147-A177-3AD203B41FA5}">
                      <a16:colId xmlns:a16="http://schemas.microsoft.com/office/drawing/2014/main" val="1051337187"/>
                    </a:ext>
                  </a:extLst>
                </a:gridCol>
                <a:gridCol w="1136779">
                  <a:extLst>
                    <a:ext uri="{9D8B030D-6E8A-4147-A177-3AD203B41FA5}">
                      <a16:colId xmlns:a16="http://schemas.microsoft.com/office/drawing/2014/main" val="28312513"/>
                    </a:ext>
                  </a:extLst>
                </a:gridCol>
                <a:gridCol w="1176777">
                  <a:extLst>
                    <a:ext uri="{9D8B030D-6E8A-4147-A177-3AD203B41FA5}">
                      <a16:colId xmlns:a16="http://schemas.microsoft.com/office/drawing/2014/main" val="1196181534"/>
                    </a:ext>
                  </a:extLst>
                </a:gridCol>
                <a:gridCol w="1454354">
                  <a:extLst>
                    <a:ext uri="{9D8B030D-6E8A-4147-A177-3AD203B41FA5}">
                      <a16:colId xmlns:a16="http://schemas.microsoft.com/office/drawing/2014/main" val="574754468"/>
                    </a:ext>
                  </a:extLst>
                </a:gridCol>
                <a:gridCol w="2070750">
                  <a:extLst>
                    <a:ext uri="{9D8B030D-6E8A-4147-A177-3AD203B41FA5}">
                      <a16:colId xmlns:a16="http://schemas.microsoft.com/office/drawing/2014/main" val="3194048934"/>
                    </a:ext>
                  </a:extLst>
                </a:gridCol>
              </a:tblGrid>
              <a:tr h="51132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Std PP Rope 8 str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X2 (High strength PP)  8 str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X2 Neo 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(Highest strength PP)  8 str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X2 to std rope </a:t>
                      </a:r>
                      <a:endParaRPr lang="en-US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X2 Neo to std rope</a:t>
                      </a:r>
                      <a:endParaRPr lang="en-US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/>
                </a:tc>
                <a:extLst>
                  <a:ext uri="{0D108BD9-81ED-4DB2-BD59-A6C34878D82A}">
                    <a16:rowId xmlns:a16="http://schemas.microsoft.com/office/drawing/2014/main" val="1408236706"/>
                  </a:ext>
                </a:extLst>
              </a:tr>
              <a:tr h="8692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Dia.</a:t>
                      </a:r>
                      <a:endParaRPr lang="en-US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Linear Density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Breaking Strength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Dia.</a:t>
                      </a:r>
                      <a:endParaRPr lang="en-US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Linear Density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Breaking Strength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Dia.</a:t>
                      </a:r>
                      <a:endParaRPr lang="en-US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Linear Density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Breaking Strength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BL Ratio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BL Ratio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ctr"/>
                </a:tc>
                <a:extLst>
                  <a:ext uri="{0D108BD9-81ED-4DB2-BD59-A6C34878D82A}">
                    <a16:rowId xmlns:a16="http://schemas.microsoft.com/office/drawing/2014/main" val="3910862338"/>
                  </a:ext>
                </a:extLst>
              </a:tr>
              <a:tr h="4346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mm 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gm/</a:t>
                      </a:r>
                      <a:r>
                        <a:rPr lang="en-US" sz="1800" u="none" strike="noStrike" dirty="0" err="1">
                          <a:effectLst/>
                          <a:latin typeface="+mn-lt"/>
                        </a:rPr>
                        <a:t>mtr</a:t>
                      </a:r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+mn-lt"/>
                        </a:rPr>
                        <a:t>Kgf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mm 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gm/</a:t>
                      </a:r>
                      <a:r>
                        <a:rPr lang="en-US" sz="1800" u="none" strike="noStrike" dirty="0" err="1">
                          <a:effectLst/>
                          <a:latin typeface="+mn-lt"/>
                        </a:rPr>
                        <a:t>mtr</a:t>
                      </a:r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Kgf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mm 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gm/</a:t>
                      </a:r>
                      <a:r>
                        <a:rPr lang="en-US" sz="1800" u="none" strike="noStrike" dirty="0" err="1">
                          <a:effectLst/>
                          <a:latin typeface="+mn-lt"/>
                        </a:rPr>
                        <a:t>mtr</a:t>
                      </a:r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Kgf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/>
                </a:tc>
                <a:extLst>
                  <a:ext uri="{0D108BD9-81ED-4DB2-BD59-A6C34878D82A}">
                    <a16:rowId xmlns:a16="http://schemas.microsoft.com/office/drawing/2014/main" val="1524513632"/>
                  </a:ext>
                </a:extLst>
              </a:tr>
              <a:tr h="4346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60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1632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59500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56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1417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60750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52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1222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58685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118%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132%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/>
                </a:tc>
                <a:extLst>
                  <a:ext uri="{0D108BD9-81ED-4DB2-BD59-A6C34878D82A}">
                    <a16:rowId xmlns:a16="http://schemas.microsoft.com/office/drawing/2014/main" val="3774267351"/>
                  </a:ext>
                </a:extLst>
              </a:tr>
              <a:tr h="4346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64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1850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67500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60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1627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69350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58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1520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71665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117%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129%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/>
                </a:tc>
                <a:extLst>
                  <a:ext uri="{0D108BD9-81ED-4DB2-BD59-A6C34878D82A}">
                    <a16:rowId xmlns:a16="http://schemas.microsoft.com/office/drawing/2014/main" val="2892611307"/>
                  </a:ext>
                </a:extLst>
              </a:tr>
              <a:tr h="4346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74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2459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88500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68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2089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89200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66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1970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90300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119%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127%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/>
                </a:tc>
                <a:extLst>
                  <a:ext uri="{0D108BD9-81ED-4DB2-BD59-A6C34878D82A}">
                    <a16:rowId xmlns:a16="http://schemas.microsoft.com/office/drawing/2014/main" val="526902561"/>
                  </a:ext>
                </a:extLst>
              </a:tr>
              <a:tr h="4346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88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3509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125000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82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3038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127400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78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2749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127600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118%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130%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/>
                </a:tc>
                <a:extLst>
                  <a:ext uri="{0D108BD9-81ED-4DB2-BD59-A6C34878D82A}">
                    <a16:rowId xmlns:a16="http://schemas.microsoft.com/office/drawing/2014/main" val="3841983654"/>
                  </a:ext>
                </a:extLst>
              </a:tr>
              <a:tr h="4346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96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4170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148000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90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3660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152450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84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3188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147070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117%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130%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/>
                </a:tc>
                <a:extLst>
                  <a:ext uri="{0D108BD9-81ED-4DB2-BD59-A6C34878D82A}">
                    <a16:rowId xmlns:a16="http://schemas.microsoft.com/office/drawing/2014/main" val="2200619317"/>
                  </a:ext>
                </a:extLst>
              </a:tr>
              <a:tr h="434625"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118%</a:t>
                      </a:r>
                      <a:endParaRPr lang="en-US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131%</a:t>
                      </a:r>
                      <a:endParaRPr lang="en-US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13585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34198A5-78F0-4B2C-9605-0A1D2619FA45}"/>
              </a:ext>
            </a:extLst>
          </p:cNvPr>
          <p:cNvSpPr txBox="1"/>
          <p:nvPr/>
        </p:nvSpPr>
        <p:spPr>
          <a:xfrm>
            <a:off x="12067728" y="7211028"/>
            <a:ext cx="2304256" cy="864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20640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0313" y="586447"/>
            <a:ext cx="13316895" cy="864797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en-US" sz="2799" b="1" dirty="0"/>
              <a:t>Tension Fatigue Testing (TCLL Value)</a:t>
            </a:r>
            <a:br>
              <a:rPr lang="en-US" sz="2799" b="1" dirty="0"/>
            </a:br>
            <a:endParaRPr lang="en-US" sz="2799" b="1" kern="1200" dirty="0">
              <a:solidFill>
                <a:schemeClr val="accent2">
                  <a:lumMod val="75000"/>
                </a:schemeClr>
              </a:solidFill>
              <a:latin typeface="Georgia" pitchFamily="18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692301" y="1163290"/>
            <a:ext cx="1324490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602759" y="1451244"/>
            <a:ext cx="6208482" cy="1692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99" dirty="0">
                <a:latin typeface="+mj-lt"/>
              </a:rPr>
              <a:t>Tension fatigue occurs in synthetic ropes subjected to fluctuating loads over an extended period of repeated cycles during use.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0314" y="4740964"/>
            <a:ext cx="6261282" cy="1692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99" dirty="0">
                <a:latin typeface="+mj-lt"/>
              </a:rPr>
              <a:t>TCLL values express the maximum percentage of the breaking strength at which a rope can be cycle loaded 1,000 times.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86069" y="6682245"/>
            <a:ext cx="11591052" cy="49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99" dirty="0">
                <a:latin typeface="+mj-lt"/>
              </a:rPr>
              <a:t>A higher TCLL Value indicates higher resistance to cyclical tensile loading.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3112" y="3199715"/>
            <a:ext cx="6208482" cy="1292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99" dirty="0">
                <a:latin typeface="+mj-lt"/>
              </a:rPr>
              <a:t>It results in degradation of the material and a reduction in the strength of the rope. 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7138153" y="1717848"/>
          <a:ext cx="7016487" cy="4694256"/>
        </p:xfrm>
        <a:graphic>
          <a:graphicData uri="http://schemas.openxmlformats.org/drawingml/2006/table">
            <a:tbl>
              <a:tblPr/>
              <a:tblGrid>
                <a:gridCol w="3455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2711">
                <a:tc gridSpan="3"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IN" sz="3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CYCLES FOR TCLL TESTING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721">
                <a:tc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Maxima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X2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721">
                <a:tc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10 - 50% Load-1000 Cycles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Completed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Completed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721">
                <a:tc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10 - 60% Load-1000 Cycles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Completed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Completed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721">
                <a:tc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10 - 70% Load-1000 Cycles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Completed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Completed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9006">
                <a:tc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10 - 80% Load-1000 Cycles (1ST ITERATION)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Completed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Completed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9694">
                <a:tc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10 - 80% Load-1000 Cycles (2ND ITERATION)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Broke after 138 cycles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Completed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9006">
                <a:tc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10 - 80% Load-1000 Cycles (3RD ITERATION)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Broke after 317 cycles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4721">
                <a:tc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TCLL Values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80.44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3152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630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9455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12607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65758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18910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72061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25213" algn="l" defTabSz="653152" rtl="0" eaLnBrk="1" latinLnBrk="0" hangingPunct="1">
                        <a:defRPr sz="2599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82.36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6860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619748" y="586148"/>
            <a:ext cx="13318019" cy="86487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653202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1306403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959605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2612807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defTabSz="914217" eaLnBrk="1" hangingPunct="1"/>
            <a:r>
              <a:rPr lang="en-US" sz="2799" b="1" dirty="0">
                <a:solidFill>
                  <a:srgbClr val="000000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2. HIGHER VALUE EFFECTIVENESS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19749" y="2044577"/>
            <a:ext cx="5638706" cy="4162941"/>
          </a:xfrm>
        </p:spPr>
        <p:txBody>
          <a:bodyPr>
            <a:noAutofit/>
          </a:bodyPr>
          <a:lstStyle/>
          <a:p>
            <a:r>
              <a:rPr lang="en-IN" sz="2400" dirty="0"/>
              <a:t>TCLL Value highest in class</a:t>
            </a:r>
          </a:p>
          <a:p>
            <a:r>
              <a:rPr lang="en-IN" sz="2400" dirty="0"/>
              <a:t>Low Yarn To Yarn Friction</a:t>
            </a:r>
          </a:p>
          <a:p>
            <a:r>
              <a:rPr lang="en-IN" sz="2400" dirty="0"/>
              <a:t>Better Shock absorbance</a:t>
            </a:r>
          </a:p>
          <a:p>
            <a:r>
              <a:rPr lang="en-IN" sz="2400" dirty="0"/>
              <a:t>Ability to withstand cyclic load </a:t>
            </a:r>
            <a:r>
              <a:rPr lang="en-IN" sz="2400" b="1" dirty="0"/>
              <a:t>– highest in its class –</a:t>
            </a:r>
          </a:p>
          <a:p>
            <a:endParaRPr lang="en-IN" sz="2400" b="1" dirty="0"/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6425142" y="1541250"/>
          <a:ext cx="7512625" cy="4224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269152" y="6585726"/>
            <a:ext cx="14091205" cy="461576"/>
            <a:chOff x="3196849" y="6469714"/>
            <a:chExt cx="13621694" cy="324260"/>
          </a:xfrm>
        </p:grpSpPr>
        <p:sp>
          <p:nvSpPr>
            <p:cNvPr id="10" name="TextBox 9"/>
            <p:cNvSpPr txBox="1"/>
            <p:nvPr/>
          </p:nvSpPr>
          <p:spPr>
            <a:xfrm>
              <a:off x="3196849" y="6469714"/>
              <a:ext cx="13621694" cy="324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/>
              <a:r>
                <a:rPr lang="en-IN" sz="2400" b="1" dirty="0">
                  <a:solidFill>
                    <a:srgbClr val="000000"/>
                  </a:solidFill>
                  <a:latin typeface="Georgia"/>
                  <a:ea typeface="ＭＳ Ｐゴシック" pitchFamily="34" charset="-128"/>
                </a:rPr>
                <a:t>Longer Usage Life		Lower Cost of Ownership		Lower Operating Cost</a:t>
              </a: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6458767" y="6555449"/>
              <a:ext cx="875544" cy="1875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IN" sz="2400" b="1" dirty="0">
                <a:solidFill>
                  <a:srgbClr val="FFFFFF"/>
                </a:solidFill>
                <a:latin typeface="Georgia"/>
                <a:ea typeface="ＭＳ Ｐゴシック"/>
              </a:endParaRPr>
            </a:p>
          </p:txBody>
        </p:sp>
      </p:grpSp>
      <p:sp>
        <p:nvSpPr>
          <p:cNvPr id="13" name="Right Arrow 12"/>
          <p:cNvSpPr/>
          <p:nvPr/>
        </p:nvSpPr>
        <p:spPr>
          <a:xfrm>
            <a:off x="9331035" y="6651166"/>
            <a:ext cx="935923" cy="330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IN" sz="2400" b="1" dirty="0">
              <a:solidFill>
                <a:srgbClr val="FFFFFF"/>
              </a:solidFill>
              <a:latin typeface="Georgi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21749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9748" y="586148"/>
            <a:ext cx="13318019" cy="86487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IN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Introduction to Polymers</a:t>
            </a:r>
            <a:br>
              <a:rPr lang="en-IN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</a:br>
            <a:endParaRPr lang="en-US" sz="2799" b="1" dirty="0">
              <a:solidFill>
                <a:schemeClr val="tx1"/>
              </a:solidFill>
              <a:latin typeface="Georgia" pitchFamily="18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687079" y="1372129"/>
            <a:ext cx="13256243" cy="1686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247" indent="-514247" algn="just" defTabSz="914217">
              <a:lnSpc>
                <a:spcPct val="150000"/>
              </a:lnSpc>
              <a:buFont typeface="Arial" pitchFamily="34" charset="0"/>
              <a:buChar char="•"/>
            </a:pPr>
            <a:r>
              <a:rPr lang="en-IN" sz="2400" dirty="0">
                <a:solidFill>
                  <a:srgbClr val="000000"/>
                </a:solidFill>
                <a:latin typeface="Georgia"/>
                <a:ea typeface="ＭＳ Ｐゴシック" pitchFamily="34" charset="-128"/>
              </a:rPr>
              <a:t>A polymer is a large molecule of which is formed by repeated linking of the small molecules called “Monomers”.</a:t>
            </a:r>
          </a:p>
          <a:p>
            <a:pPr marL="514247" indent="-514247" algn="just" defTabSz="914217">
              <a:lnSpc>
                <a:spcPct val="150000"/>
              </a:lnSpc>
              <a:buFont typeface="Arial" pitchFamily="34" charset="0"/>
              <a:buChar char="•"/>
            </a:pPr>
            <a:r>
              <a:rPr lang="en-IN" sz="2400" dirty="0">
                <a:solidFill>
                  <a:srgbClr val="000000"/>
                </a:solidFill>
                <a:latin typeface="Georgia"/>
                <a:ea typeface="ＭＳ Ｐゴシック" pitchFamily="34" charset="-128"/>
              </a:rPr>
              <a:t>More monomer molecules joined in units of long polymer.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1879724" y="4267171"/>
            <a:ext cx="2818856" cy="121896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2" tIns="45711" rIns="91422" bIns="45711" numCol="1" rtlCol="0" anchor="ctr" anchorCtr="0" compatLnSpc="1">
            <a:prstTxWarp prst="textNoShape">
              <a:avLst/>
            </a:prstTxWarp>
          </a:bodyPr>
          <a:lstStyle/>
          <a:p>
            <a:pPr algn="ctr" defTabSz="914217"/>
            <a:r>
              <a:rPr lang="en-IN" sz="2400" dirty="0">
                <a:solidFill>
                  <a:srgbClr val="000000"/>
                </a:solidFill>
                <a:latin typeface="Georgia"/>
                <a:ea typeface="ＭＳ Ｐゴシック" pitchFamily="-112" charset="-128"/>
                <a:cs typeface="ＭＳ Ｐゴシック" pitchFamily="-112" charset="-128"/>
              </a:rPr>
              <a:t>Single Ethylene Molecule </a:t>
            </a:r>
            <a:endParaRPr lang="en-US" sz="2400" dirty="0">
              <a:solidFill>
                <a:srgbClr val="000000"/>
              </a:solidFill>
              <a:latin typeface="Georgia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5182012" y="4724282"/>
            <a:ext cx="4037821" cy="45711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2" tIns="45711" rIns="91422" bIns="45711" numCol="1" rtlCol="0" anchor="t" anchorCtr="0" compatLnSpc="1">
            <a:prstTxWarp prst="textNoShape">
              <a:avLst/>
            </a:prstTxWarp>
          </a:bodyPr>
          <a:lstStyle/>
          <a:p>
            <a:pPr defTabSz="914217"/>
            <a:endParaRPr lang="en-US" sz="2400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9726810" y="4267171"/>
            <a:ext cx="2818856" cy="121896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2" tIns="45711" rIns="91422" bIns="45711" numCol="1" rtlCol="0" anchor="t" anchorCtr="0" compatLnSpc="1">
            <a:prstTxWarp prst="textNoShape">
              <a:avLst/>
            </a:prstTxWarp>
          </a:bodyPr>
          <a:lstStyle/>
          <a:p>
            <a:pPr algn="ctr" defTabSz="914217"/>
            <a:endParaRPr lang="en-IN" sz="2400" dirty="0">
              <a:solidFill>
                <a:srgbClr val="000000"/>
              </a:solidFill>
              <a:latin typeface="Georgia"/>
              <a:ea typeface="ＭＳ Ｐゴシック" pitchFamily="-112" charset="-128"/>
              <a:cs typeface="ＭＳ Ｐゴシック" pitchFamily="-112" charset="-128"/>
            </a:endParaRPr>
          </a:p>
          <a:p>
            <a:pPr algn="ctr" defTabSz="914217"/>
            <a:r>
              <a:rPr lang="en-IN" sz="2400" dirty="0">
                <a:solidFill>
                  <a:srgbClr val="000000"/>
                </a:solidFill>
                <a:latin typeface="Georgia"/>
                <a:ea typeface="ＭＳ Ｐゴシック" pitchFamily="-112" charset="-128"/>
                <a:cs typeface="ＭＳ Ｐゴシック" pitchFamily="-112" charset="-128"/>
              </a:rPr>
              <a:t>Polyethylene</a:t>
            </a:r>
            <a:endParaRPr lang="en-US" sz="2400" dirty="0">
              <a:solidFill>
                <a:srgbClr val="000000"/>
              </a:solidFill>
              <a:latin typeface="Georgia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48499" y="4114800"/>
            <a:ext cx="3809265" cy="7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IN" sz="2000" dirty="0">
                <a:solidFill>
                  <a:srgbClr val="000000"/>
                </a:solidFill>
                <a:latin typeface="Georgia"/>
                <a:ea typeface="ＭＳ Ｐゴシック" pitchFamily="34" charset="-128"/>
              </a:rPr>
              <a:t>Addition of many single molecules</a:t>
            </a:r>
            <a:endParaRPr lang="en-US" sz="2000" dirty="0">
              <a:solidFill>
                <a:srgbClr val="000000"/>
              </a:solidFill>
              <a:latin typeface="Georgia"/>
              <a:ea typeface="ＭＳ Ｐゴシック" pitchFamily="34" charset="-128"/>
            </a:endParaRP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618" y="-307652"/>
            <a:ext cx="184695" cy="61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2" tIns="45711" rIns="91422" bIns="45711" numCol="1" anchor="ctr" anchorCtr="0" compatLnSpc="1">
            <a:prstTxWarp prst="textNoShape">
              <a:avLst/>
            </a:prstTxWarp>
            <a:spAutoFit/>
          </a:bodyPr>
          <a:lstStyle/>
          <a:p>
            <a:pPr defTabSz="914217"/>
            <a:endParaRPr lang="en-US" sz="3399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618" y="-307652"/>
            <a:ext cx="184695" cy="61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2" tIns="45711" rIns="91422" bIns="45711" numCol="1" anchor="ctr" anchorCtr="0" compatLnSpc="1">
            <a:prstTxWarp prst="textNoShape">
              <a:avLst/>
            </a:prstTxWarp>
            <a:spAutoFit/>
          </a:bodyPr>
          <a:lstStyle/>
          <a:p>
            <a:pPr defTabSz="914217"/>
            <a:endParaRPr lang="en-US" sz="3399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618" y="-307652"/>
            <a:ext cx="184695" cy="61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2" tIns="45711" rIns="91422" bIns="45711" numCol="1" anchor="ctr" anchorCtr="0" compatLnSpc="1">
            <a:prstTxWarp prst="textNoShape">
              <a:avLst/>
            </a:prstTxWarp>
            <a:spAutoFit/>
          </a:bodyPr>
          <a:lstStyle/>
          <a:p>
            <a:pPr defTabSz="914217"/>
            <a:endParaRPr lang="en-US" sz="3399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1026" name="Picture 2" descr="Making Plastics: From Monomer to Polymer | AI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463" y="5826300"/>
            <a:ext cx="5466296" cy="178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853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>
            <a:extLst>
              <a:ext uri="{FF2B5EF4-FFF2-40B4-BE49-F238E27FC236}">
                <a16:creationId xmlns:a16="http://schemas.microsoft.com/office/drawing/2014/main" id="{8E4E7B7C-DF15-4FDB-BD79-106605F9967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38637" y="731840"/>
            <a:ext cx="7199314" cy="431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798" b="1" dirty="0">
                <a:latin typeface="Georgia" pitchFamily="18" charset="0"/>
                <a:ea typeface="Verdana" pitchFamily="34" charset="0"/>
                <a:cs typeface="Verdana" pitchFamily="34" charset="0"/>
              </a:rPr>
              <a:t>X2 Ultima (Floating Mixed Ropes)</a:t>
            </a:r>
          </a:p>
        </p:txBody>
      </p:sp>
      <p:cxnSp>
        <p:nvCxnSpPr>
          <p:cNvPr id="6147" name="Straight Connector 8"/>
          <p:cNvCxnSpPr>
            <a:cxnSpLocks noChangeShapeType="1"/>
          </p:cNvCxnSpPr>
          <p:nvPr/>
        </p:nvCxnSpPr>
        <p:spPr bwMode="auto">
          <a:xfrm flipH="1">
            <a:off x="692151" y="1163638"/>
            <a:ext cx="13246100" cy="0"/>
          </a:xfrm>
          <a:prstGeom prst="line">
            <a:avLst/>
          </a:prstGeom>
          <a:noFill/>
          <a:ln w="9525" algn="ctr">
            <a:solidFill>
              <a:srgbClr val="ED1C2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619125" y="1163640"/>
            <a:ext cx="13608844" cy="9679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The new technologically superior X2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Ultima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ropes made from composite Fiber of high tenacity polyester &amp; X2 yarn in a specified composition making it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floating rope.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24344" y="2818656"/>
            <a:ext cx="6779488" cy="4199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5740" marR="0" lvl="0" indent="-20574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Higher strength to weight ratio</a:t>
            </a:r>
          </a:p>
          <a:p>
            <a:pPr marL="205740" marR="0" lvl="0" indent="-20574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Torque free and balanced construction</a:t>
            </a:r>
          </a:p>
          <a:p>
            <a:pPr marL="205740" marR="0" lvl="0" indent="-20574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Better abrasion resistance</a:t>
            </a:r>
          </a:p>
          <a:p>
            <a:pPr marL="205740" marR="0" lvl="0" indent="-20574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Chemically inert</a:t>
            </a:r>
          </a:p>
          <a:p>
            <a:pPr marL="205740" marR="0" lvl="0" indent="-20574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Excellent shape and original weight retention</a:t>
            </a:r>
          </a:p>
          <a:p>
            <a:pPr marL="205740" marR="0" lvl="0" indent="-20574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Excellent shock absorption capacity, Low snap-back</a:t>
            </a:r>
          </a:p>
          <a:p>
            <a:pPr marL="205740" marR="0" lvl="0" indent="-20574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No loss of breaking strength in wet conditions</a:t>
            </a:r>
          </a:p>
          <a:p>
            <a:pPr marL="205740" marR="0" lvl="0" indent="-20574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Retains flexibility even after prolonged use</a:t>
            </a:r>
          </a:p>
          <a:p>
            <a:pPr marL="205740" marR="0" lvl="0" indent="-20574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Floating rope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224344" y="2451587"/>
            <a:ext cx="20845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I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Features/Benefits</a:t>
            </a:r>
          </a:p>
        </p:txBody>
      </p:sp>
      <p:cxnSp>
        <p:nvCxnSpPr>
          <p:cNvPr id="17" name="Straight Connector 12"/>
          <p:cNvCxnSpPr>
            <a:cxnSpLocks noChangeShapeType="1"/>
          </p:cNvCxnSpPr>
          <p:nvPr/>
        </p:nvCxnSpPr>
        <p:spPr bwMode="auto">
          <a:xfrm>
            <a:off x="6224344" y="2838977"/>
            <a:ext cx="3814763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694391" y="2487015"/>
            <a:ext cx="25776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I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Technical Specification</a:t>
            </a:r>
          </a:p>
        </p:txBody>
      </p:sp>
      <p:cxnSp>
        <p:nvCxnSpPr>
          <p:cNvPr id="10" name="Straight Connector 12"/>
          <p:cNvCxnSpPr>
            <a:cxnSpLocks noChangeShapeType="1"/>
          </p:cNvCxnSpPr>
          <p:nvPr/>
        </p:nvCxnSpPr>
        <p:spPr bwMode="auto">
          <a:xfrm>
            <a:off x="780663" y="2856117"/>
            <a:ext cx="3814763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Rectangle 2"/>
          <p:cNvSpPr/>
          <p:nvPr/>
        </p:nvSpPr>
        <p:spPr>
          <a:xfrm>
            <a:off x="780663" y="2974732"/>
            <a:ext cx="7315200" cy="28146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05740" marR="0" lvl="0" indent="-20574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Material: X2 (75%) &amp; Polyester (25%)</a:t>
            </a:r>
          </a:p>
          <a:p>
            <a:pPr marL="205740" marR="0" lvl="0" indent="-20574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Construction : 8 Strand</a:t>
            </a:r>
          </a:p>
          <a:p>
            <a:pPr marL="205740" marR="0" lvl="0" indent="-20574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I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Color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: Natural White</a:t>
            </a:r>
          </a:p>
          <a:p>
            <a:pPr marL="205740" marR="0" lvl="0" indent="-20574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Elongation @ Break : 18 –20% </a:t>
            </a:r>
          </a:p>
          <a:p>
            <a:pPr marL="205740" marR="0" lvl="0" indent="-20574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Specific gravity : 1.0</a:t>
            </a:r>
          </a:p>
          <a:p>
            <a:pPr marL="205740" marR="0" lvl="0" indent="-20574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MEG 4 complaint</a:t>
            </a:r>
          </a:p>
        </p:txBody>
      </p:sp>
    </p:spTree>
    <p:extLst>
      <p:ext uri="{BB962C8B-B14F-4D97-AF65-F5344CB8AC3E}">
        <p14:creationId xmlns:p14="http://schemas.microsoft.com/office/powerpoint/2010/main" val="87020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19748" y="586148"/>
            <a:ext cx="13318019" cy="86487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653202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1306403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959605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2612807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Verdana" pitchFamily="34" charset="0"/>
                <a:cs typeface="Verdana" pitchFamily="34" charset="0"/>
              </a:rPr>
              <a:t>Comparison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19748" y="1739936"/>
          <a:ext cx="13318020" cy="41747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9835">
                  <a:extLst>
                    <a:ext uri="{9D8B030D-6E8A-4147-A177-3AD203B41FA5}">
                      <a16:colId xmlns:a16="http://schemas.microsoft.com/office/drawing/2014/main" val="1140417518"/>
                    </a:ext>
                  </a:extLst>
                </a:gridCol>
                <a:gridCol w="1109835">
                  <a:extLst>
                    <a:ext uri="{9D8B030D-6E8A-4147-A177-3AD203B41FA5}">
                      <a16:colId xmlns:a16="http://schemas.microsoft.com/office/drawing/2014/main" val="2063311584"/>
                    </a:ext>
                  </a:extLst>
                </a:gridCol>
                <a:gridCol w="1109835">
                  <a:extLst>
                    <a:ext uri="{9D8B030D-6E8A-4147-A177-3AD203B41FA5}">
                      <a16:colId xmlns:a16="http://schemas.microsoft.com/office/drawing/2014/main" val="2091051227"/>
                    </a:ext>
                  </a:extLst>
                </a:gridCol>
                <a:gridCol w="1109835">
                  <a:extLst>
                    <a:ext uri="{9D8B030D-6E8A-4147-A177-3AD203B41FA5}">
                      <a16:colId xmlns:a16="http://schemas.microsoft.com/office/drawing/2014/main" val="393447562"/>
                    </a:ext>
                  </a:extLst>
                </a:gridCol>
                <a:gridCol w="1109835">
                  <a:extLst>
                    <a:ext uri="{9D8B030D-6E8A-4147-A177-3AD203B41FA5}">
                      <a16:colId xmlns:a16="http://schemas.microsoft.com/office/drawing/2014/main" val="3231933680"/>
                    </a:ext>
                  </a:extLst>
                </a:gridCol>
                <a:gridCol w="1109835">
                  <a:extLst>
                    <a:ext uri="{9D8B030D-6E8A-4147-A177-3AD203B41FA5}">
                      <a16:colId xmlns:a16="http://schemas.microsoft.com/office/drawing/2014/main" val="2950508238"/>
                    </a:ext>
                  </a:extLst>
                </a:gridCol>
                <a:gridCol w="1109835">
                  <a:extLst>
                    <a:ext uri="{9D8B030D-6E8A-4147-A177-3AD203B41FA5}">
                      <a16:colId xmlns:a16="http://schemas.microsoft.com/office/drawing/2014/main" val="2775774772"/>
                    </a:ext>
                  </a:extLst>
                </a:gridCol>
                <a:gridCol w="1109835">
                  <a:extLst>
                    <a:ext uri="{9D8B030D-6E8A-4147-A177-3AD203B41FA5}">
                      <a16:colId xmlns:a16="http://schemas.microsoft.com/office/drawing/2014/main" val="1203283882"/>
                    </a:ext>
                  </a:extLst>
                </a:gridCol>
                <a:gridCol w="1109835">
                  <a:extLst>
                    <a:ext uri="{9D8B030D-6E8A-4147-A177-3AD203B41FA5}">
                      <a16:colId xmlns:a16="http://schemas.microsoft.com/office/drawing/2014/main" val="1970249436"/>
                    </a:ext>
                  </a:extLst>
                </a:gridCol>
                <a:gridCol w="1109835">
                  <a:extLst>
                    <a:ext uri="{9D8B030D-6E8A-4147-A177-3AD203B41FA5}">
                      <a16:colId xmlns:a16="http://schemas.microsoft.com/office/drawing/2014/main" val="1685123339"/>
                    </a:ext>
                  </a:extLst>
                </a:gridCol>
                <a:gridCol w="1109835">
                  <a:extLst>
                    <a:ext uri="{9D8B030D-6E8A-4147-A177-3AD203B41FA5}">
                      <a16:colId xmlns:a16="http://schemas.microsoft.com/office/drawing/2014/main" val="2143508554"/>
                    </a:ext>
                  </a:extLst>
                </a:gridCol>
                <a:gridCol w="1109835">
                  <a:extLst>
                    <a:ext uri="{9D8B030D-6E8A-4147-A177-3AD203B41FA5}">
                      <a16:colId xmlns:a16="http://schemas.microsoft.com/office/drawing/2014/main" val="1337448175"/>
                    </a:ext>
                  </a:extLst>
                </a:gridCol>
              </a:tblGrid>
              <a:tr h="112396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Std PP Rope</a:t>
                      </a:r>
                      <a:endParaRPr lang="en-IN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X2 (High Strength PP)</a:t>
                      </a:r>
                      <a:endParaRPr lang="en-IN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X2 Ultima (High Strength Mixed PP &amp; Polyester Rope)</a:t>
                      </a:r>
                      <a:endParaRPr lang="en-IN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781111"/>
                  </a:ext>
                </a:extLst>
              </a:tr>
              <a:tr h="90987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u="none" strike="noStrike" dirty="0" err="1">
                          <a:effectLst/>
                        </a:rPr>
                        <a:t>Dia</a:t>
                      </a:r>
                      <a:r>
                        <a:rPr lang="en-IN" sz="2100" u="none" strike="noStrike" dirty="0">
                          <a:effectLst/>
                        </a:rPr>
                        <a:t>(mm)</a:t>
                      </a:r>
                      <a:endParaRPr lang="en-IN" sz="2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u="none" strike="noStrike" dirty="0">
                          <a:effectLst/>
                        </a:rPr>
                        <a:t>LD(g/m)</a:t>
                      </a:r>
                      <a:endParaRPr lang="en-IN" sz="2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u="none" strike="noStrike" dirty="0">
                          <a:effectLst/>
                        </a:rPr>
                        <a:t>BS(</a:t>
                      </a:r>
                      <a:r>
                        <a:rPr lang="en-IN" sz="2100" u="none" strike="noStrike" dirty="0" err="1">
                          <a:effectLst/>
                        </a:rPr>
                        <a:t>kgf</a:t>
                      </a:r>
                      <a:r>
                        <a:rPr lang="en-IN" sz="2100" u="none" strike="noStrike" dirty="0">
                          <a:effectLst/>
                        </a:rPr>
                        <a:t>)</a:t>
                      </a:r>
                      <a:endParaRPr lang="en-IN" sz="2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u="none" strike="noStrike" dirty="0">
                          <a:effectLst/>
                        </a:rPr>
                        <a:t>BL(m)</a:t>
                      </a:r>
                      <a:endParaRPr lang="en-IN" sz="2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u="none" strike="noStrike" dirty="0" err="1">
                          <a:effectLst/>
                        </a:rPr>
                        <a:t>Dia</a:t>
                      </a:r>
                      <a:r>
                        <a:rPr lang="en-IN" sz="2100" u="none" strike="noStrike" dirty="0">
                          <a:effectLst/>
                        </a:rPr>
                        <a:t>(mm)</a:t>
                      </a:r>
                      <a:endParaRPr lang="en-IN" sz="2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u="none" strike="noStrike">
                          <a:effectLst/>
                        </a:rPr>
                        <a:t>LD(g/m)</a:t>
                      </a:r>
                      <a:endParaRPr lang="en-IN" sz="2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u="none" strike="noStrike">
                          <a:effectLst/>
                        </a:rPr>
                        <a:t>BS(kgf)</a:t>
                      </a:r>
                      <a:endParaRPr lang="en-IN" sz="2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u="none" strike="noStrike">
                          <a:effectLst/>
                        </a:rPr>
                        <a:t>BL(m)</a:t>
                      </a:r>
                      <a:endParaRPr lang="en-IN" sz="2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u="none" strike="noStrike">
                          <a:effectLst/>
                        </a:rPr>
                        <a:t>Dia(mm)</a:t>
                      </a:r>
                      <a:endParaRPr lang="en-IN" sz="2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u="none" strike="noStrike" dirty="0">
                          <a:effectLst/>
                        </a:rPr>
                        <a:t>LD(g/m)</a:t>
                      </a:r>
                      <a:endParaRPr lang="en-IN" sz="2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u="none" strike="noStrike">
                          <a:effectLst/>
                        </a:rPr>
                        <a:t>BS(kgf)</a:t>
                      </a:r>
                      <a:endParaRPr lang="en-IN" sz="2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u="none" strike="noStrike" dirty="0">
                          <a:effectLst/>
                        </a:rPr>
                        <a:t>BL(m)</a:t>
                      </a:r>
                      <a:endParaRPr lang="en-IN" sz="2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289410"/>
                  </a:ext>
                </a:extLst>
              </a:tr>
              <a:tr h="1070441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>
                          <a:effectLst/>
                        </a:rPr>
                        <a:t>64</a:t>
                      </a:r>
                      <a:endParaRPr lang="en-IN" sz="2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>
                          <a:effectLst/>
                        </a:rPr>
                        <a:t>1850</a:t>
                      </a:r>
                      <a:endParaRPr lang="en-IN" sz="2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>
                          <a:effectLst/>
                        </a:rPr>
                        <a:t>67500</a:t>
                      </a:r>
                      <a:endParaRPr lang="en-IN" sz="2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>
                          <a:effectLst/>
                        </a:rPr>
                        <a:t>36486</a:t>
                      </a:r>
                      <a:endParaRPr lang="en-IN" sz="2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60</a:t>
                      </a:r>
                      <a:endParaRPr lang="en-IN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1627</a:t>
                      </a:r>
                      <a:endParaRPr lang="en-IN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69350</a:t>
                      </a:r>
                      <a:endParaRPr lang="en-IN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42636</a:t>
                      </a:r>
                      <a:endParaRPr lang="en-IN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51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1490</a:t>
                      </a:r>
                      <a:endParaRPr lang="en-IN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69300</a:t>
                      </a:r>
                      <a:endParaRPr lang="en-IN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46510</a:t>
                      </a:r>
                      <a:endParaRPr lang="en-IN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229636"/>
                  </a:ext>
                </a:extLst>
              </a:tr>
              <a:tr h="1070441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>
                          <a:effectLst/>
                        </a:rPr>
                        <a:t>72</a:t>
                      </a:r>
                      <a:endParaRPr lang="en-IN" sz="2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>
                          <a:effectLst/>
                        </a:rPr>
                        <a:t>2341</a:t>
                      </a:r>
                      <a:endParaRPr lang="en-IN" sz="2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>
                          <a:effectLst/>
                        </a:rPr>
                        <a:t>84500</a:t>
                      </a:r>
                      <a:endParaRPr lang="en-IN" sz="2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>
                          <a:effectLst/>
                        </a:rPr>
                        <a:t>36097</a:t>
                      </a:r>
                      <a:endParaRPr lang="en-IN" sz="2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66</a:t>
                      </a:r>
                      <a:endParaRPr lang="en-IN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>
                          <a:effectLst/>
                          <a:latin typeface="+mn-lt"/>
                        </a:rPr>
                        <a:t>1968</a:t>
                      </a:r>
                      <a:endParaRPr lang="en-IN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84000</a:t>
                      </a:r>
                      <a:endParaRPr lang="en-IN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42683</a:t>
                      </a:r>
                      <a:endParaRPr lang="en-IN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>
                          <a:effectLst/>
                        </a:rPr>
                        <a:t>57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>
                          <a:effectLst/>
                        </a:rPr>
                        <a:t>1803</a:t>
                      </a:r>
                      <a:endParaRPr lang="en-IN" sz="2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85000</a:t>
                      </a:r>
                      <a:endParaRPr lang="en-IN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u="none" strike="noStrike" dirty="0">
                          <a:effectLst/>
                        </a:rPr>
                        <a:t>47144</a:t>
                      </a:r>
                      <a:endParaRPr lang="en-IN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92337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D868566-8793-420F-901E-E1F60A3339AA}"/>
              </a:ext>
            </a:extLst>
          </p:cNvPr>
          <p:cNvSpPr txBox="1"/>
          <p:nvPr/>
        </p:nvSpPr>
        <p:spPr>
          <a:xfrm>
            <a:off x="12067728" y="7211028"/>
            <a:ext cx="2304256" cy="864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84873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bject 1">
            <a:extLst>
              <a:ext uri="{FF2B5EF4-FFF2-40B4-BE49-F238E27FC236}">
                <a16:creationId xmlns:a16="http://schemas.microsoft.com/office/drawing/2014/main" id="{246B864E-7236-4217-AC22-131343D9CBEA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14630400" cy="8229600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699" name="object 3">
            <a:extLst>
              <a:ext uri="{FF2B5EF4-FFF2-40B4-BE49-F238E27FC236}">
                <a16:creationId xmlns:a16="http://schemas.microsoft.com/office/drawing/2014/main" id="{0C8D2F83-893D-4805-9A9D-615ADA6EA451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8963" y="1690688"/>
            <a:ext cx="6737350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6125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ru-RU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cs typeface="Arial" panose="020B0604020202020204" pitchFamily="34" charset="0"/>
              </a:rPr>
              <a:t>Better Ideas in Action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6B2E593-69B8-423B-A5E0-77638C7A055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11200" y="3509963"/>
            <a:ext cx="6459984" cy="52578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ts val="409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0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Georgia"/>
                <a:sym typeface="Wingdings"/>
              </a:rPr>
              <a:t>UHMWPE</a:t>
            </a:r>
            <a:r>
              <a:rPr kumimoji="0" sz="3600" b="0" i="0" u="none" strike="noStrike" kern="1200" cap="none" spc="-1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Georgia"/>
                <a:sym typeface="Wingdings"/>
              </a:rPr>
              <a:t> </a:t>
            </a:r>
            <a:r>
              <a:rPr kumimoji="0" sz="3600" b="0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Georgia"/>
                <a:sym typeface="Wingdings"/>
              </a:rPr>
              <a:t>Ropes</a:t>
            </a:r>
          </a:p>
        </p:txBody>
      </p:sp>
      <p:sp>
        <p:nvSpPr>
          <p:cNvPr id="29701" name="object 5">
            <a:extLst>
              <a:ext uri="{FF2B5EF4-FFF2-40B4-BE49-F238E27FC236}">
                <a16:creationId xmlns:a16="http://schemas.microsoft.com/office/drawing/2014/main" id="{4074E200-F120-43F9-A6F2-2D7EAC837ED4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93763" y="6781800"/>
            <a:ext cx="23177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1813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ru-RU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cs typeface="Arial" panose="020B0604020202020204" pitchFamily="34" charset="0"/>
              </a:rPr>
              <a:t>www.garwarefibres.com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9A854C-0360-488A-BCEA-5E9E89AA6528}"/>
              </a:ext>
            </a:extLst>
          </p:cNvPr>
          <p:cNvSpPr txBox="1"/>
          <p:nvPr/>
        </p:nvSpPr>
        <p:spPr>
          <a:xfrm>
            <a:off x="12067728" y="7211028"/>
            <a:ext cx="2304256" cy="864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83889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619748" y="599708"/>
            <a:ext cx="13318019" cy="86487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653202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1306403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959605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2612807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Verdana" pitchFamily="34" charset="0"/>
                <a:cs typeface="Verdana" pitchFamily="34" charset="0"/>
              </a:rPr>
              <a:t>UHMWPE– FEATHER LIGHT AS STRONG AS STEEL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33" y="1625287"/>
            <a:ext cx="7092456" cy="4523442"/>
          </a:xfrm>
          <a:prstGeom prst="rect">
            <a:avLst/>
          </a:prstGeom>
          <a:noFill/>
        </p:spPr>
        <p:txBody>
          <a:bodyPr wrap="square" lIns="219333" rIns="219333" rtlCol="0" anchor="t">
            <a:spAutoFit/>
          </a:bodyPr>
          <a:lstStyle/>
          <a:p>
            <a:pPr marL="0" marR="0" lvl="0" indent="0" algn="l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99" dirty="0">
                <a:solidFill>
                  <a:srgbClr val="000000"/>
                </a:solidFill>
                <a:latin typeface="Georgia"/>
                <a:ea typeface="ＭＳ Ｐゴシック" pitchFamily="34" charset="-128"/>
              </a:rPr>
              <a:t>One of 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/>
                <a:ea typeface="ＭＳ Ｐゴシック" pitchFamily="34" charset="-128"/>
                <a:cs typeface="Arial" panose="020B0604020202020204" pitchFamily="34" charset="0"/>
              </a:rPr>
              <a:t>strongest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ＭＳ Ｐゴシック" pitchFamily="34" charset="-128"/>
                <a:cs typeface="Arial" panose="020B0604020202020204" pitchFamily="34" charset="0"/>
              </a:rPr>
              <a:t> known synthetic fiber in the world</a:t>
            </a:r>
          </a:p>
          <a:p>
            <a:pPr marL="649935" marR="0" lvl="1" indent="-278543" algn="l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ＭＳ Ｐゴシック" pitchFamily="34" charset="-128"/>
                <a:cs typeface="Arial" panose="020B0604020202020204" pitchFamily="34" charset="0"/>
              </a:rPr>
              <a:t>As strong as steel wire of the same diameter – BUT 7 TIMES LIGHTER !!!!</a:t>
            </a:r>
          </a:p>
          <a:p>
            <a:pPr marL="649935" marR="0" lvl="1" indent="-278543" algn="l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ＭＳ Ｐゴシック" pitchFamily="34" charset="-128"/>
                <a:cs typeface="Arial" panose="020B0604020202020204" pitchFamily="34" charset="0"/>
              </a:rPr>
              <a:t>Floats on water</a:t>
            </a:r>
          </a:p>
          <a:p>
            <a:pPr marL="649935" marR="0" lvl="1" indent="-278543" algn="l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ＭＳ Ｐゴシック" pitchFamily="34" charset="-128"/>
                <a:cs typeface="Arial" panose="020B0604020202020204" pitchFamily="34" charset="0"/>
              </a:rPr>
              <a:t>Extremely durable</a:t>
            </a:r>
          </a:p>
          <a:p>
            <a:pPr marL="511954" marR="0" lvl="1" indent="0" algn="l" defTabSz="914217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1" i="1" u="none" strike="noStrike" kern="1200" cap="none" spc="0" normalizeH="0" baseline="0" noProof="0" dirty="0">
              <a:ln>
                <a:noFill/>
              </a:ln>
              <a:solidFill>
                <a:srgbClr val="13518F">
                  <a:lumMod val="50000"/>
                </a:srgbClr>
              </a:solidFill>
              <a:effectLst/>
              <a:uLnTx/>
              <a:uFillTx/>
              <a:latin typeface="Georgia"/>
              <a:ea typeface="ＭＳ Ｐゴシック" pitchFamily="34" charset="-128"/>
              <a:cs typeface="Arial" panose="020B0604020202020204" pitchFamily="34" charset="0"/>
            </a:endParaRPr>
          </a:p>
        </p:txBody>
      </p: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7762601" y="1788208"/>
            <a:ext cx="1547514" cy="1176111"/>
            <a:chOff x="336" y="828"/>
            <a:chExt cx="2304" cy="1332"/>
          </a:xfrm>
        </p:grpSpPr>
        <p:sp>
          <p:nvSpPr>
            <p:cNvPr id="58" name="File"/>
            <p:cNvSpPr>
              <a:spLocks noEditPoints="1" noChangeArrowheads="1"/>
            </p:cNvSpPr>
            <p:nvPr/>
          </p:nvSpPr>
          <p:spPr bwMode="auto">
            <a:xfrm>
              <a:off x="336" y="828"/>
              <a:ext cx="2064" cy="1332"/>
            </a:xfrm>
            <a:custGeom>
              <a:avLst/>
              <a:gdLst>
                <a:gd name="T0" fmla="*/ 10981 w 21600"/>
                <a:gd name="T1" fmla="*/ 324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0 w 21600"/>
                <a:gd name="T9" fmla="*/ 21600 h 21600"/>
                <a:gd name="T10" fmla="*/ 21600 w 21600"/>
                <a:gd name="T11" fmla="*/ 21600 h 21600"/>
                <a:gd name="T12" fmla="*/ 1086 w 21600"/>
                <a:gd name="T13" fmla="*/ 4628 h 21600"/>
                <a:gd name="T14" fmla="*/ 20635 w 21600"/>
                <a:gd name="T15" fmla="*/ 2028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9790" y="3240"/>
                  </a:moveTo>
                  <a:cubicBezTo>
                    <a:pt x="10981" y="3240"/>
                    <a:pt x="9171" y="3240"/>
                    <a:pt x="9050" y="3086"/>
                  </a:cubicBezTo>
                  <a:cubicBezTo>
                    <a:pt x="9050" y="2931"/>
                    <a:pt x="8930" y="2777"/>
                    <a:pt x="8930" y="2469"/>
                  </a:cubicBezTo>
                  <a:cubicBezTo>
                    <a:pt x="8930" y="2160"/>
                    <a:pt x="8809" y="1851"/>
                    <a:pt x="8688" y="1389"/>
                  </a:cubicBezTo>
                  <a:cubicBezTo>
                    <a:pt x="8568" y="1080"/>
                    <a:pt x="8326" y="771"/>
                    <a:pt x="8085" y="463"/>
                  </a:cubicBezTo>
                  <a:cubicBezTo>
                    <a:pt x="7723" y="154"/>
                    <a:pt x="7361" y="0"/>
                    <a:pt x="7361" y="0"/>
                  </a:cubicBezTo>
                  <a:cubicBezTo>
                    <a:pt x="7361" y="0"/>
                    <a:pt x="2293" y="0"/>
                    <a:pt x="2051" y="154"/>
                  </a:cubicBezTo>
                  <a:cubicBezTo>
                    <a:pt x="1689" y="309"/>
                    <a:pt x="1448" y="463"/>
                    <a:pt x="1327" y="771"/>
                  </a:cubicBezTo>
                  <a:cubicBezTo>
                    <a:pt x="1207" y="1080"/>
                    <a:pt x="1086" y="1389"/>
                    <a:pt x="965" y="1697"/>
                  </a:cubicBezTo>
                  <a:cubicBezTo>
                    <a:pt x="845" y="2160"/>
                    <a:pt x="724" y="2314"/>
                    <a:pt x="724" y="2469"/>
                  </a:cubicBezTo>
                  <a:cubicBezTo>
                    <a:pt x="603" y="2623"/>
                    <a:pt x="603" y="2777"/>
                    <a:pt x="483" y="2931"/>
                  </a:cubicBezTo>
                  <a:cubicBezTo>
                    <a:pt x="483" y="3086"/>
                    <a:pt x="362" y="3240"/>
                    <a:pt x="241" y="3240"/>
                  </a:cubicBezTo>
                  <a:lnTo>
                    <a:pt x="0" y="3394"/>
                  </a:lnTo>
                  <a:lnTo>
                    <a:pt x="0" y="3703"/>
                  </a:lnTo>
                  <a:lnTo>
                    <a:pt x="0" y="10800"/>
                  </a:lnTo>
                  <a:lnTo>
                    <a:pt x="0" y="21600"/>
                  </a:lnTo>
                  <a:lnTo>
                    <a:pt x="10981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5246"/>
                  </a:lnTo>
                  <a:lnTo>
                    <a:pt x="21600" y="4783"/>
                  </a:lnTo>
                  <a:cubicBezTo>
                    <a:pt x="21479" y="4320"/>
                    <a:pt x="21359" y="4011"/>
                    <a:pt x="21117" y="3703"/>
                  </a:cubicBezTo>
                  <a:cubicBezTo>
                    <a:pt x="20876" y="3549"/>
                    <a:pt x="20514" y="3394"/>
                    <a:pt x="20152" y="3240"/>
                  </a:cubicBez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2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5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Arial" pitchFamily="34" charset="0"/>
                </a:rPr>
                <a:t>High  Strength to weight</a:t>
              </a:r>
            </a:p>
          </p:txBody>
        </p:sp>
        <p:sp>
          <p:nvSpPr>
            <p:cNvPr id="59" name="AutoShape 8"/>
            <p:cNvSpPr>
              <a:spLocks noChangeArrowheads="1"/>
            </p:cNvSpPr>
            <p:nvPr/>
          </p:nvSpPr>
          <p:spPr bwMode="auto">
            <a:xfrm>
              <a:off x="2112" y="864"/>
              <a:ext cx="528" cy="1296"/>
            </a:xfrm>
            <a:prstGeom prst="upArrow">
              <a:avLst>
                <a:gd name="adj1" fmla="val 50000"/>
                <a:gd name="adj2" fmla="val 61364"/>
              </a:avLst>
            </a:prstGeom>
            <a:solidFill>
              <a:srgbClr val="CCFFCC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2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6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Arial"/>
              </a:endParaRPr>
            </a:p>
          </p:txBody>
        </p:sp>
      </p:grpSp>
      <p:sp>
        <p:nvSpPr>
          <p:cNvPr id="60" name="File"/>
          <p:cNvSpPr>
            <a:spLocks noEditPoints="1" noChangeArrowheads="1"/>
          </p:cNvSpPr>
          <p:nvPr/>
        </p:nvSpPr>
        <p:spPr bwMode="auto">
          <a:xfrm>
            <a:off x="9043059" y="3759791"/>
            <a:ext cx="1219957" cy="1104263"/>
          </a:xfrm>
          <a:custGeom>
            <a:avLst/>
            <a:gdLst>
              <a:gd name="T0" fmla="*/ 10981 w 21600"/>
              <a:gd name="T1" fmla="*/ 324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10800 h 21600"/>
              <a:gd name="T8" fmla="*/ 0 w 21600"/>
              <a:gd name="T9" fmla="*/ 21600 h 21600"/>
              <a:gd name="T10" fmla="*/ 21600 w 21600"/>
              <a:gd name="T11" fmla="*/ 21600 h 21600"/>
              <a:gd name="T12" fmla="*/ 1086 w 21600"/>
              <a:gd name="T13" fmla="*/ 4628 h 21600"/>
              <a:gd name="T14" fmla="*/ 20635 w 21600"/>
              <a:gd name="T15" fmla="*/ 2028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5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/>
                <a:cs typeface="Arial" pitchFamily="34" charset="0"/>
              </a:rPr>
              <a:t>Light Weight</a:t>
            </a:r>
          </a:p>
        </p:txBody>
      </p:sp>
      <p:grpSp>
        <p:nvGrpSpPr>
          <p:cNvPr id="61" name="Group 60"/>
          <p:cNvGrpSpPr>
            <a:grpSpLocks/>
          </p:cNvGrpSpPr>
          <p:nvPr/>
        </p:nvGrpSpPr>
        <p:grpSpPr bwMode="auto">
          <a:xfrm>
            <a:off x="11296800" y="3873642"/>
            <a:ext cx="1582324" cy="1052310"/>
            <a:chOff x="3456" y="2412"/>
            <a:chExt cx="2304" cy="1428"/>
          </a:xfrm>
        </p:grpSpPr>
        <p:sp>
          <p:nvSpPr>
            <p:cNvPr id="62" name="File"/>
            <p:cNvSpPr>
              <a:spLocks noEditPoints="1" noChangeArrowheads="1"/>
            </p:cNvSpPr>
            <p:nvPr/>
          </p:nvSpPr>
          <p:spPr bwMode="auto">
            <a:xfrm>
              <a:off x="3456" y="2412"/>
              <a:ext cx="2064" cy="1332"/>
            </a:xfrm>
            <a:custGeom>
              <a:avLst/>
              <a:gdLst>
                <a:gd name="T0" fmla="*/ 10981 w 21600"/>
                <a:gd name="T1" fmla="*/ 324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0 w 21600"/>
                <a:gd name="T9" fmla="*/ 21600 h 21600"/>
                <a:gd name="T10" fmla="*/ 21600 w 21600"/>
                <a:gd name="T11" fmla="*/ 21600 h 21600"/>
                <a:gd name="T12" fmla="*/ 1086 w 21600"/>
                <a:gd name="T13" fmla="*/ 4628 h 21600"/>
                <a:gd name="T14" fmla="*/ 20635 w 21600"/>
                <a:gd name="T15" fmla="*/ 2028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9790" y="3240"/>
                  </a:moveTo>
                  <a:cubicBezTo>
                    <a:pt x="10981" y="3240"/>
                    <a:pt x="9171" y="3240"/>
                    <a:pt x="9050" y="3086"/>
                  </a:cubicBezTo>
                  <a:cubicBezTo>
                    <a:pt x="9050" y="2931"/>
                    <a:pt x="8930" y="2777"/>
                    <a:pt x="8930" y="2469"/>
                  </a:cubicBezTo>
                  <a:cubicBezTo>
                    <a:pt x="8930" y="2160"/>
                    <a:pt x="8809" y="1851"/>
                    <a:pt x="8688" y="1389"/>
                  </a:cubicBezTo>
                  <a:cubicBezTo>
                    <a:pt x="8568" y="1080"/>
                    <a:pt x="8326" y="771"/>
                    <a:pt x="8085" y="463"/>
                  </a:cubicBezTo>
                  <a:cubicBezTo>
                    <a:pt x="7723" y="154"/>
                    <a:pt x="7361" y="0"/>
                    <a:pt x="7361" y="0"/>
                  </a:cubicBezTo>
                  <a:cubicBezTo>
                    <a:pt x="7361" y="0"/>
                    <a:pt x="2293" y="0"/>
                    <a:pt x="2051" y="154"/>
                  </a:cubicBezTo>
                  <a:cubicBezTo>
                    <a:pt x="1689" y="309"/>
                    <a:pt x="1448" y="463"/>
                    <a:pt x="1327" y="771"/>
                  </a:cubicBezTo>
                  <a:cubicBezTo>
                    <a:pt x="1207" y="1080"/>
                    <a:pt x="1086" y="1389"/>
                    <a:pt x="965" y="1697"/>
                  </a:cubicBezTo>
                  <a:cubicBezTo>
                    <a:pt x="845" y="2160"/>
                    <a:pt x="724" y="2314"/>
                    <a:pt x="724" y="2469"/>
                  </a:cubicBezTo>
                  <a:cubicBezTo>
                    <a:pt x="603" y="2623"/>
                    <a:pt x="603" y="2777"/>
                    <a:pt x="483" y="2931"/>
                  </a:cubicBezTo>
                  <a:cubicBezTo>
                    <a:pt x="483" y="3086"/>
                    <a:pt x="362" y="3240"/>
                    <a:pt x="241" y="3240"/>
                  </a:cubicBezTo>
                  <a:lnTo>
                    <a:pt x="0" y="3394"/>
                  </a:lnTo>
                  <a:lnTo>
                    <a:pt x="0" y="3703"/>
                  </a:lnTo>
                  <a:lnTo>
                    <a:pt x="0" y="10800"/>
                  </a:lnTo>
                  <a:lnTo>
                    <a:pt x="0" y="21600"/>
                  </a:lnTo>
                  <a:lnTo>
                    <a:pt x="10981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5246"/>
                  </a:lnTo>
                  <a:lnTo>
                    <a:pt x="21600" y="4783"/>
                  </a:lnTo>
                  <a:cubicBezTo>
                    <a:pt x="21479" y="4320"/>
                    <a:pt x="21359" y="4011"/>
                    <a:pt x="21117" y="3703"/>
                  </a:cubicBezTo>
                  <a:cubicBezTo>
                    <a:pt x="20876" y="3549"/>
                    <a:pt x="20514" y="3394"/>
                    <a:pt x="20152" y="3240"/>
                  </a:cubicBez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2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3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Arial" pitchFamily="34" charset="0"/>
                </a:rPr>
                <a:t>Cost of</a:t>
              </a:r>
            </a:p>
            <a:p>
              <a:pPr marL="0" marR="0" lvl="0" indent="0" algn="l" defTabSz="9142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3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Arial" pitchFamily="34" charset="0"/>
                </a:rPr>
                <a:t>Ownership</a:t>
              </a:r>
            </a:p>
          </p:txBody>
        </p:sp>
        <p:sp>
          <p:nvSpPr>
            <p:cNvPr id="63" name="AutoShape 17"/>
            <p:cNvSpPr>
              <a:spLocks noChangeArrowheads="1"/>
            </p:cNvSpPr>
            <p:nvPr/>
          </p:nvSpPr>
          <p:spPr bwMode="auto">
            <a:xfrm rot="10800000">
              <a:off x="5232" y="2544"/>
              <a:ext cx="528" cy="1296"/>
            </a:xfrm>
            <a:prstGeom prst="upArrow">
              <a:avLst>
                <a:gd name="adj1" fmla="val 50000"/>
                <a:gd name="adj2" fmla="val 61364"/>
              </a:avLst>
            </a:prstGeom>
            <a:solidFill>
              <a:srgbClr val="CCFFCC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2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6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Arial"/>
              </a:endParaRPr>
            </a:p>
          </p:txBody>
        </p:sp>
      </p:grpSp>
      <p:grpSp>
        <p:nvGrpSpPr>
          <p:cNvPr id="64" name="Group 63"/>
          <p:cNvGrpSpPr>
            <a:grpSpLocks/>
          </p:cNvGrpSpPr>
          <p:nvPr/>
        </p:nvGrpSpPr>
        <p:grpSpPr bwMode="auto">
          <a:xfrm>
            <a:off x="12463555" y="1735268"/>
            <a:ext cx="1605293" cy="1196795"/>
            <a:chOff x="336" y="828"/>
            <a:chExt cx="2304" cy="1332"/>
          </a:xfrm>
        </p:grpSpPr>
        <p:sp>
          <p:nvSpPr>
            <p:cNvPr id="65" name="File"/>
            <p:cNvSpPr>
              <a:spLocks noEditPoints="1" noChangeArrowheads="1"/>
            </p:cNvSpPr>
            <p:nvPr/>
          </p:nvSpPr>
          <p:spPr bwMode="auto">
            <a:xfrm>
              <a:off x="336" y="828"/>
              <a:ext cx="2064" cy="1332"/>
            </a:xfrm>
            <a:custGeom>
              <a:avLst/>
              <a:gdLst>
                <a:gd name="T0" fmla="*/ 10981 w 21600"/>
                <a:gd name="T1" fmla="*/ 324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0 w 21600"/>
                <a:gd name="T9" fmla="*/ 21600 h 21600"/>
                <a:gd name="T10" fmla="*/ 21600 w 21600"/>
                <a:gd name="T11" fmla="*/ 21600 h 21600"/>
                <a:gd name="T12" fmla="*/ 1086 w 21600"/>
                <a:gd name="T13" fmla="*/ 4628 h 21600"/>
                <a:gd name="T14" fmla="*/ 20635 w 21600"/>
                <a:gd name="T15" fmla="*/ 2028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9790" y="3240"/>
                  </a:moveTo>
                  <a:cubicBezTo>
                    <a:pt x="10981" y="3240"/>
                    <a:pt x="9171" y="3240"/>
                    <a:pt x="9050" y="3086"/>
                  </a:cubicBezTo>
                  <a:cubicBezTo>
                    <a:pt x="9050" y="2931"/>
                    <a:pt x="8930" y="2777"/>
                    <a:pt x="8930" y="2469"/>
                  </a:cubicBezTo>
                  <a:cubicBezTo>
                    <a:pt x="8930" y="2160"/>
                    <a:pt x="8809" y="1851"/>
                    <a:pt x="8688" y="1389"/>
                  </a:cubicBezTo>
                  <a:cubicBezTo>
                    <a:pt x="8568" y="1080"/>
                    <a:pt x="8326" y="771"/>
                    <a:pt x="8085" y="463"/>
                  </a:cubicBezTo>
                  <a:cubicBezTo>
                    <a:pt x="7723" y="154"/>
                    <a:pt x="7361" y="0"/>
                    <a:pt x="7361" y="0"/>
                  </a:cubicBezTo>
                  <a:cubicBezTo>
                    <a:pt x="7361" y="0"/>
                    <a:pt x="2293" y="0"/>
                    <a:pt x="2051" y="154"/>
                  </a:cubicBezTo>
                  <a:cubicBezTo>
                    <a:pt x="1689" y="309"/>
                    <a:pt x="1448" y="463"/>
                    <a:pt x="1327" y="771"/>
                  </a:cubicBezTo>
                  <a:cubicBezTo>
                    <a:pt x="1207" y="1080"/>
                    <a:pt x="1086" y="1389"/>
                    <a:pt x="965" y="1697"/>
                  </a:cubicBezTo>
                  <a:cubicBezTo>
                    <a:pt x="845" y="2160"/>
                    <a:pt x="724" y="2314"/>
                    <a:pt x="724" y="2469"/>
                  </a:cubicBezTo>
                  <a:cubicBezTo>
                    <a:pt x="603" y="2623"/>
                    <a:pt x="603" y="2777"/>
                    <a:pt x="483" y="2931"/>
                  </a:cubicBezTo>
                  <a:cubicBezTo>
                    <a:pt x="483" y="3086"/>
                    <a:pt x="362" y="3240"/>
                    <a:pt x="241" y="3240"/>
                  </a:cubicBezTo>
                  <a:lnTo>
                    <a:pt x="0" y="3394"/>
                  </a:lnTo>
                  <a:lnTo>
                    <a:pt x="0" y="3703"/>
                  </a:lnTo>
                  <a:lnTo>
                    <a:pt x="0" y="10800"/>
                  </a:lnTo>
                  <a:lnTo>
                    <a:pt x="0" y="21600"/>
                  </a:lnTo>
                  <a:lnTo>
                    <a:pt x="10981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5246"/>
                  </a:lnTo>
                  <a:lnTo>
                    <a:pt x="21600" y="4783"/>
                  </a:lnTo>
                  <a:cubicBezTo>
                    <a:pt x="21479" y="4320"/>
                    <a:pt x="21359" y="4011"/>
                    <a:pt x="21117" y="3703"/>
                  </a:cubicBezTo>
                  <a:cubicBezTo>
                    <a:pt x="20876" y="3549"/>
                    <a:pt x="20514" y="3394"/>
                    <a:pt x="20152" y="3240"/>
                  </a:cubicBez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2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5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Arial" pitchFamily="34" charset="0"/>
                </a:rPr>
                <a:t>Safety &amp; Ease of Handling</a:t>
              </a:r>
            </a:p>
          </p:txBody>
        </p:sp>
        <p:sp>
          <p:nvSpPr>
            <p:cNvPr id="66" name="AutoShape 20"/>
            <p:cNvSpPr>
              <a:spLocks noChangeArrowheads="1"/>
            </p:cNvSpPr>
            <p:nvPr/>
          </p:nvSpPr>
          <p:spPr bwMode="auto">
            <a:xfrm>
              <a:off x="2112" y="864"/>
              <a:ext cx="528" cy="1296"/>
            </a:xfrm>
            <a:prstGeom prst="upArrow">
              <a:avLst>
                <a:gd name="adj1" fmla="val 50000"/>
                <a:gd name="adj2" fmla="val 61364"/>
              </a:avLst>
            </a:prstGeom>
            <a:solidFill>
              <a:srgbClr val="CCFFCC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2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6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Arial"/>
              </a:endParaRPr>
            </a:p>
          </p:txBody>
        </p:sp>
      </p:grpSp>
      <p:grpSp>
        <p:nvGrpSpPr>
          <p:cNvPr id="67" name="Group 66"/>
          <p:cNvGrpSpPr>
            <a:grpSpLocks/>
          </p:cNvGrpSpPr>
          <p:nvPr/>
        </p:nvGrpSpPr>
        <p:grpSpPr bwMode="auto">
          <a:xfrm>
            <a:off x="10176719" y="1912009"/>
            <a:ext cx="1485613" cy="1052310"/>
            <a:chOff x="288" y="2364"/>
            <a:chExt cx="2352" cy="1332"/>
          </a:xfrm>
        </p:grpSpPr>
        <p:sp>
          <p:nvSpPr>
            <p:cNvPr id="68" name="File"/>
            <p:cNvSpPr>
              <a:spLocks noEditPoints="1" noChangeArrowheads="1"/>
            </p:cNvSpPr>
            <p:nvPr/>
          </p:nvSpPr>
          <p:spPr bwMode="auto">
            <a:xfrm>
              <a:off x="288" y="2364"/>
              <a:ext cx="2064" cy="1332"/>
            </a:xfrm>
            <a:custGeom>
              <a:avLst/>
              <a:gdLst>
                <a:gd name="T0" fmla="*/ 10981 w 21600"/>
                <a:gd name="T1" fmla="*/ 324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0 w 21600"/>
                <a:gd name="T9" fmla="*/ 21600 h 21600"/>
                <a:gd name="T10" fmla="*/ 21600 w 21600"/>
                <a:gd name="T11" fmla="*/ 21600 h 21600"/>
                <a:gd name="T12" fmla="*/ 1086 w 21600"/>
                <a:gd name="T13" fmla="*/ 4628 h 21600"/>
                <a:gd name="T14" fmla="*/ 20635 w 21600"/>
                <a:gd name="T15" fmla="*/ 2028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9790" y="3240"/>
                  </a:moveTo>
                  <a:cubicBezTo>
                    <a:pt x="10981" y="3240"/>
                    <a:pt x="9171" y="3240"/>
                    <a:pt x="9050" y="3086"/>
                  </a:cubicBezTo>
                  <a:cubicBezTo>
                    <a:pt x="9050" y="2931"/>
                    <a:pt x="8930" y="2777"/>
                    <a:pt x="8930" y="2469"/>
                  </a:cubicBezTo>
                  <a:cubicBezTo>
                    <a:pt x="8930" y="2160"/>
                    <a:pt x="8809" y="1851"/>
                    <a:pt x="8688" y="1389"/>
                  </a:cubicBezTo>
                  <a:cubicBezTo>
                    <a:pt x="8568" y="1080"/>
                    <a:pt x="8326" y="771"/>
                    <a:pt x="8085" y="463"/>
                  </a:cubicBezTo>
                  <a:cubicBezTo>
                    <a:pt x="7723" y="154"/>
                    <a:pt x="7361" y="0"/>
                    <a:pt x="7361" y="0"/>
                  </a:cubicBezTo>
                  <a:cubicBezTo>
                    <a:pt x="7361" y="0"/>
                    <a:pt x="2293" y="0"/>
                    <a:pt x="2051" y="154"/>
                  </a:cubicBezTo>
                  <a:cubicBezTo>
                    <a:pt x="1689" y="309"/>
                    <a:pt x="1448" y="463"/>
                    <a:pt x="1327" y="771"/>
                  </a:cubicBezTo>
                  <a:cubicBezTo>
                    <a:pt x="1207" y="1080"/>
                    <a:pt x="1086" y="1389"/>
                    <a:pt x="965" y="1697"/>
                  </a:cubicBezTo>
                  <a:cubicBezTo>
                    <a:pt x="845" y="2160"/>
                    <a:pt x="724" y="2314"/>
                    <a:pt x="724" y="2469"/>
                  </a:cubicBezTo>
                  <a:cubicBezTo>
                    <a:pt x="603" y="2623"/>
                    <a:pt x="603" y="2777"/>
                    <a:pt x="483" y="2931"/>
                  </a:cubicBezTo>
                  <a:cubicBezTo>
                    <a:pt x="483" y="3086"/>
                    <a:pt x="362" y="3240"/>
                    <a:pt x="241" y="3240"/>
                  </a:cubicBezTo>
                  <a:lnTo>
                    <a:pt x="0" y="3394"/>
                  </a:lnTo>
                  <a:lnTo>
                    <a:pt x="0" y="3703"/>
                  </a:lnTo>
                  <a:lnTo>
                    <a:pt x="0" y="10800"/>
                  </a:lnTo>
                  <a:lnTo>
                    <a:pt x="0" y="21600"/>
                  </a:lnTo>
                  <a:lnTo>
                    <a:pt x="10981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5246"/>
                  </a:lnTo>
                  <a:lnTo>
                    <a:pt x="21600" y="4783"/>
                  </a:lnTo>
                  <a:cubicBezTo>
                    <a:pt x="21479" y="4320"/>
                    <a:pt x="21359" y="4011"/>
                    <a:pt x="21117" y="3703"/>
                  </a:cubicBezTo>
                  <a:cubicBezTo>
                    <a:pt x="20876" y="3549"/>
                    <a:pt x="20514" y="3394"/>
                    <a:pt x="20152" y="3240"/>
                  </a:cubicBez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2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5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Arial" pitchFamily="34" charset="0"/>
                </a:rPr>
                <a:t>Increased </a:t>
              </a:r>
            </a:p>
            <a:p>
              <a:pPr marL="0" marR="0" lvl="0" indent="0" algn="l" defTabSz="9142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5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Arial" pitchFamily="34" charset="0"/>
                </a:rPr>
                <a:t>Life</a:t>
              </a:r>
            </a:p>
          </p:txBody>
        </p:sp>
        <p:sp>
          <p:nvSpPr>
            <p:cNvPr id="69" name="AutoShape 23"/>
            <p:cNvSpPr>
              <a:spLocks noChangeArrowheads="1"/>
            </p:cNvSpPr>
            <p:nvPr/>
          </p:nvSpPr>
          <p:spPr bwMode="auto">
            <a:xfrm>
              <a:off x="2112" y="2400"/>
              <a:ext cx="528" cy="1296"/>
            </a:xfrm>
            <a:prstGeom prst="upArrow">
              <a:avLst>
                <a:gd name="adj1" fmla="val 50000"/>
                <a:gd name="adj2" fmla="val 61364"/>
              </a:avLst>
            </a:prstGeom>
            <a:solidFill>
              <a:srgbClr val="CCFFCC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2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6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Arial"/>
              </a:endParaRPr>
            </a:p>
          </p:txBody>
        </p:sp>
      </p:grpSp>
      <p:sp>
        <p:nvSpPr>
          <p:cNvPr id="70" name="AutoShape 8"/>
          <p:cNvSpPr>
            <a:spLocks noChangeArrowheads="1"/>
          </p:cNvSpPr>
          <p:nvPr/>
        </p:nvSpPr>
        <p:spPr bwMode="auto">
          <a:xfrm>
            <a:off x="9990789" y="3710887"/>
            <a:ext cx="354639" cy="1144324"/>
          </a:xfrm>
          <a:prstGeom prst="upArrow">
            <a:avLst>
              <a:gd name="adj1" fmla="val 50000"/>
              <a:gd name="adj2" fmla="val 61364"/>
            </a:avLst>
          </a:prstGeom>
          <a:solidFill>
            <a:srgbClr val="CCFFCC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46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340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619748" y="599708"/>
            <a:ext cx="13318019" cy="86487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653202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1306403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959605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2612807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Verdana" pitchFamily="34" charset="0"/>
                <a:cs typeface="Verdana" pitchFamily="34" charset="0"/>
              </a:rPr>
              <a:t>UHMWPE– FEATHER LIGHT ROPE AS STRONG AS STEEL </a:t>
            </a:r>
          </a:p>
        </p:txBody>
      </p: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691742" y="1439856"/>
            <a:ext cx="1943841" cy="1523038"/>
            <a:chOff x="336" y="828"/>
            <a:chExt cx="2304" cy="1332"/>
          </a:xfrm>
        </p:grpSpPr>
        <p:sp>
          <p:nvSpPr>
            <p:cNvPr id="58" name="File"/>
            <p:cNvSpPr>
              <a:spLocks noEditPoints="1" noChangeArrowheads="1"/>
            </p:cNvSpPr>
            <p:nvPr/>
          </p:nvSpPr>
          <p:spPr bwMode="auto">
            <a:xfrm>
              <a:off x="336" y="828"/>
              <a:ext cx="2064" cy="1332"/>
            </a:xfrm>
            <a:custGeom>
              <a:avLst/>
              <a:gdLst>
                <a:gd name="T0" fmla="*/ 10981 w 21600"/>
                <a:gd name="T1" fmla="*/ 324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0 w 21600"/>
                <a:gd name="T9" fmla="*/ 21600 h 21600"/>
                <a:gd name="T10" fmla="*/ 21600 w 21600"/>
                <a:gd name="T11" fmla="*/ 21600 h 21600"/>
                <a:gd name="T12" fmla="*/ 1086 w 21600"/>
                <a:gd name="T13" fmla="*/ 4628 h 21600"/>
                <a:gd name="T14" fmla="*/ 20635 w 21600"/>
                <a:gd name="T15" fmla="*/ 2028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9790" y="3240"/>
                  </a:moveTo>
                  <a:cubicBezTo>
                    <a:pt x="10981" y="3240"/>
                    <a:pt x="9171" y="3240"/>
                    <a:pt x="9050" y="3086"/>
                  </a:cubicBezTo>
                  <a:cubicBezTo>
                    <a:pt x="9050" y="2931"/>
                    <a:pt x="8930" y="2777"/>
                    <a:pt x="8930" y="2469"/>
                  </a:cubicBezTo>
                  <a:cubicBezTo>
                    <a:pt x="8930" y="2160"/>
                    <a:pt x="8809" y="1851"/>
                    <a:pt x="8688" y="1389"/>
                  </a:cubicBezTo>
                  <a:cubicBezTo>
                    <a:pt x="8568" y="1080"/>
                    <a:pt x="8326" y="771"/>
                    <a:pt x="8085" y="463"/>
                  </a:cubicBezTo>
                  <a:cubicBezTo>
                    <a:pt x="7723" y="154"/>
                    <a:pt x="7361" y="0"/>
                    <a:pt x="7361" y="0"/>
                  </a:cubicBezTo>
                  <a:cubicBezTo>
                    <a:pt x="7361" y="0"/>
                    <a:pt x="2293" y="0"/>
                    <a:pt x="2051" y="154"/>
                  </a:cubicBezTo>
                  <a:cubicBezTo>
                    <a:pt x="1689" y="309"/>
                    <a:pt x="1448" y="463"/>
                    <a:pt x="1327" y="771"/>
                  </a:cubicBezTo>
                  <a:cubicBezTo>
                    <a:pt x="1207" y="1080"/>
                    <a:pt x="1086" y="1389"/>
                    <a:pt x="965" y="1697"/>
                  </a:cubicBezTo>
                  <a:cubicBezTo>
                    <a:pt x="845" y="2160"/>
                    <a:pt x="724" y="2314"/>
                    <a:pt x="724" y="2469"/>
                  </a:cubicBezTo>
                  <a:cubicBezTo>
                    <a:pt x="603" y="2623"/>
                    <a:pt x="603" y="2777"/>
                    <a:pt x="483" y="2931"/>
                  </a:cubicBezTo>
                  <a:cubicBezTo>
                    <a:pt x="483" y="3086"/>
                    <a:pt x="362" y="3240"/>
                    <a:pt x="241" y="3240"/>
                  </a:cubicBezTo>
                  <a:lnTo>
                    <a:pt x="0" y="3394"/>
                  </a:lnTo>
                  <a:lnTo>
                    <a:pt x="0" y="3703"/>
                  </a:lnTo>
                  <a:lnTo>
                    <a:pt x="0" y="10800"/>
                  </a:lnTo>
                  <a:lnTo>
                    <a:pt x="0" y="21600"/>
                  </a:lnTo>
                  <a:lnTo>
                    <a:pt x="10981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5246"/>
                  </a:lnTo>
                  <a:lnTo>
                    <a:pt x="21600" y="4783"/>
                  </a:lnTo>
                  <a:cubicBezTo>
                    <a:pt x="21479" y="4320"/>
                    <a:pt x="21359" y="4011"/>
                    <a:pt x="21117" y="3703"/>
                  </a:cubicBezTo>
                  <a:cubicBezTo>
                    <a:pt x="20876" y="3549"/>
                    <a:pt x="20514" y="3394"/>
                    <a:pt x="20152" y="3240"/>
                  </a:cubicBez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2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5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Arial" pitchFamily="34" charset="0"/>
                </a:rPr>
                <a:t>High  Strength to weight</a:t>
              </a:r>
            </a:p>
          </p:txBody>
        </p:sp>
        <p:sp>
          <p:nvSpPr>
            <p:cNvPr id="59" name="AutoShape 8"/>
            <p:cNvSpPr>
              <a:spLocks noChangeArrowheads="1"/>
            </p:cNvSpPr>
            <p:nvPr/>
          </p:nvSpPr>
          <p:spPr bwMode="auto">
            <a:xfrm>
              <a:off x="2112" y="864"/>
              <a:ext cx="528" cy="1296"/>
            </a:xfrm>
            <a:prstGeom prst="upArrow">
              <a:avLst>
                <a:gd name="adj1" fmla="val 50000"/>
                <a:gd name="adj2" fmla="val 61364"/>
              </a:avLst>
            </a:prstGeom>
            <a:solidFill>
              <a:srgbClr val="CCFFCC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2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6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Arial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b="19278"/>
          <a:stretch/>
        </p:blipFill>
        <p:spPr>
          <a:xfrm>
            <a:off x="3048334" y="1615659"/>
            <a:ext cx="9978787" cy="465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0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>
            <a:extLst>
              <a:ext uri="{FF2B5EF4-FFF2-40B4-BE49-F238E27FC236}">
                <a16:creationId xmlns:a16="http://schemas.microsoft.com/office/drawing/2014/main" id="{8E4E7B7C-DF15-4FDB-BD79-106605F9967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27164" y="749495"/>
            <a:ext cx="4105823" cy="400088"/>
          </a:xfrm>
        </p:spPr>
        <p:txBody>
          <a:bodyPr/>
          <a:lstStyle/>
          <a:p>
            <a:pPr fontAlgn="auto">
              <a:lnSpc>
                <a:spcPts val="3176"/>
              </a:lnSpc>
              <a:defRPr/>
            </a:pPr>
            <a:r>
              <a:rPr lang="en-US" sz="2799" b="1" dirty="0">
                <a:solidFill>
                  <a:srgbClr val="000000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UHMWPE</a:t>
            </a:r>
            <a:r>
              <a:rPr lang="en-IN" sz="2800" b="1" spc="34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 </a:t>
            </a:r>
            <a:r>
              <a:rPr lang="en-I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Ropes</a:t>
            </a:r>
          </a:p>
        </p:txBody>
      </p:sp>
      <p:cxnSp>
        <p:nvCxnSpPr>
          <p:cNvPr id="20483" name="Straight Connector 8">
            <a:extLst>
              <a:ext uri="{FF2B5EF4-FFF2-40B4-BE49-F238E27FC236}">
                <a16:creationId xmlns:a16="http://schemas.microsoft.com/office/drawing/2014/main" id="{EE755F7F-06D9-4648-A1A3-8338C6BCC33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92150" y="1163638"/>
            <a:ext cx="13246100" cy="0"/>
          </a:xfrm>
          <a:prstGeom prst="line">
            <a:avLst/>
          </a:prstGeom>
          <a:noFill/>
          <a:ln w="9525" algn="ctr">
            <a:solidFill>
              <a:srgbClr val="ED1C2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1C863BB-6961-441D-9DF4-8BA717E74CA2}"/>
              </a:ext>
            </a:extLst>
          </p:cNvPr>
          <p:cNvSpPr txBox="1"/>
          <p:nvPr/>
        </p:nvSpPr>
        <p:spPr>
          <a:xfrm>
            <a:off x="669925" y="1247775"/>
            <a:ext cx="13508038" cy="9679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Their higher strength to weight ratio makes it easier to handle while operation over the conventional steel wire ropes.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We manufacture UHMPE ropes in 12 strand with a protective jacket.</a:t>
            </a:r>
          </a:p>
        </p:txBody>
      </p:sp>
      <p:sp>
        <p:nvSpPr>
          <p:cNvPr id="20485" name="Rectangle 11">
            <a:extLst>
              <a:ext uri="{FF2B5EF4-FFF2-40B4-BE49-F238E27FC236}">
                <a16:creationId xmlns:a16="http://schemas.microsoft.com/office/drawing/2014/main" id="{F7C66D8E-CE9E-4BA3-9AC3-488D71C41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488" y="2890247"/>
            <a:ext cx="41366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I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Technical Specifications</a:t>
            </a:r>
          </a:p>
        </p:txBody>
      </p:sp>
      <p:cxnSp>
        <p:nvCxnSpPr>
          <p:cNvPr id="20486" name="Straight Connector 12">
            <a:extLst>
              <a:ext uri="{FF2B5EF4-FFF2-40B4-BE49-F238E27FC236}">
                <a16:creationId xmlns:a16="http://schemas.microsoft.com/office/drawing/2014/main" id="{11B4E84D-41C1-4DEE-BBFE-BB0CC41044E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92150" y="3290357"/>
            <a:ext cx="3094658" cy="1405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object 11">
            <a:extLst>
              <a:ext uri="{FF2B5EF4-FFF2-40B4-BE49-F238E27FC236}">
                <a16:creationId xmlns:a16="http://schemas.microsoft.com/office/drawing/2014/main" id="{4EE5290E-FF48-4BB6-AFA5-164A8090CE00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92150" y="3290357"/>
            <a:ext cx="3508338" cy="14296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285693" indent="-285693" eaLnBrk="1" hangingPunct="1">
              <a:lnSpc>
                <a:spcPct val="150000"/>
              </a:lnSpc>
              <a:buSzPct val="100000"/>
              <a:buFont typeface="Symbol" panose="05050102010706020507" pitchFamily="18" charset="2"/>
              <a:buChar char=""/>
              <a:defRPr sz="2000">
                <a:latin typeface="+mj-lt"/>
                <a:cs typeface="+mn-cs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285693" marR="0" lvl="0" indent="-285693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Symbol" panose="05050102010706020507" pitchFamily="18" charset="2"/>
              <a:buChar char=""/>
              <a:tabLst/>
              <a:defRPr/>
            </a:pP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Material: UHMPE Fiber</a:t>
            </a:r>
          </a:p>
          <a:p>
            <a:pPr marL="285693" marR="0" lvl="0" indent="-285693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Symbol" panose="05050102010706020507" pitchFamily="18" charset="2"/>
              <a:buChar char=""/>
              <a:tabLst/>
              <a:defRPr/>
            </a:pP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Construction : 12 Strand</a:t>
            </a:r>
          </a:p>
          <a:p>
            <a:pPr marL="285693" marR="0" lvl="0" indent="-285693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Symbol" panose="05050102010706020507" pitchFamily="18" charset="2"/>
              <a:buChar char=""/>
              <a:tabLst/>
              <a:defRPr/>
            </a:pP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Color : Yellow (treated)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E090A0CD-1C6D-4CD7-AC93-38575986329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17532" y="3012926"/>
            <a:ext cx="4222156" cy="28212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ts val="223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Wingdings"/>
              </a:rPr>
              <a:t>Features</a:t>
            </a:r>
            <a:r>
              <a:rPr kumimoji="0" sz="2000" b="1" i="0" u="none" strike="noStrike" kern="1200" cap="none" spc="-25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Wingdings"/>
              </a:rPr>
              <a:t> </a:t>
            </a:r>
            <a:r>
              <a:rPr kumimoji="0" sz="2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Wingdings"/>
              </a:rPr>
              <a:t>/</a:t>
            </a:r>
            <a:r>
              <a:rPr kumimoji="0" sz="2000" b="1" i="0" u="none" strike="noStrike" kern="1200" cap="none" spc="-18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Wingdings"/>
              </a:rPr>
              <a:t> </a:t>
            </a:r>
            <a:r>
              <a:rPr kumimoji="0" sz="20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Wingdings"/>
              </a:rPr>
              <a:t>Benefits</a:t>
            </a:r>
          </a:p>
        </p:txBody>
      </p:sp>
      <p:sp>
        <p:nvSpPr>
          <p:cNvPr id="25" name="object 10">
            <a:extLst>
              <a:ext uri="{FF2B5EF4-FFF2-40B4-BE49-F238E27FC236}">
                <a16:creationId xmlns:a16="http://schemas.microsoft.com/office/drawing/2014/main" id="{83572213-A843-4A99-967F-670038B7BF0A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451104" y="3460464"/>
            <a:ext cx="7360431" cy="23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285750" marR="0" lvl="0" indent="0" algn="l" defTabSz="914400" rtl="0" eaLnBrk="1" fontAlgn="base" latinLnBrk="0" hangingPunct="1">
              <a:lnSpc>
                <a:spcPts val="1713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KPLGSQ+Symbol" charset="0"/>
              </a:rPr>
              <a:t>−</a:t>
            </a: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High Strength –</a:t>
            </a: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Higher strength to weight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 </a:t>
            </a: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ratio.</a:t>
            </a:r>
          </a:p>
        </p:txBody>
      </p:sp>
      <p:sp>
        <p:nvSpPr>
          <p:cNvPr id="26" name="object 15">
            <a:extLst>
              <a:ext uri="{FF2B5EF4-FFF2-40B4-BE49-F238E27FC236}">
                <a16:creationId xmlns:a16="http://schemas.microsoft.com/office/drawing/2014/main" id="{5B37F9AC-D512-4353-A1B1-AFCEA9530FB0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451104" y="3851713"/>
            <a:ext cx="7694997" cy="121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285750" marR="0" lvl="0" indent="0" algn="l" defTabSz="914400" rtl="0" eaLnBrk="1" fontAlgn="base" latinLnBrk="0" hangingPunct="1">
              <a:lnSpc>
                <a:spcPts val="1713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KPLGSQ+Symbol" charset="0"/>
              </a:rPr>
              <a:t>−</a:t>
            </a: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Lower Weight –</a:t>
            </a: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Hence easy to handle / Safe</a:t>
            </a:r>
          </a:p>
          <a:p>
            <a:pPr marL="285750" marR="0" lvl="0" indent="0" algn="l" defTabSz="914400" rtl="0" eaLnBrk="1" fontAlgn="base" latinLnBrk="0" hangingPunct="1">
              <a:lnSpc>
                <a:spcPts val="1713"/>
              </a:lnSpc>
              <a:spcBef>
                <a:spcPts val="788"/>
              </a:spcBef>
              <a:spcAft>
                <a:spcPct val="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KPLGSQ+Symbol" charset="0"/>
              </a:rPr>
              <a:t>−</a:t>
            </a: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High Abrasion resistance</a:t>
            </a:r>
          </a:p>
          <a:p>
            <a:pPr marL="285750" marR="0" lvl="0" indent="0" algn="l" defTabSz="914400" rtl="0" eaLnBrk="1" fontAlgn="base" latinLnBrk="0" hangingPunct="1">
              <a:lnSpc>
                <a:spcPts val="1713"/>
              </a:lnSpc>
              <a:spcBef>
                <a:spcPts val="850"/>
              </a:spcBef>
              <a:spcAft>
                <a:spcPct val="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KPLGSQ+Symbol" charset="0"/>
              </a:rPr>
              <a:t>−</a:t>
            </a: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Low elongation at break as compared to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 </a:t>
            </a: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Steel Wire ropes. Weight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  </a:t>
            </a:r>
          </a:p>
          <a:p>
            <a:pPr marL="285750" marR="0" lvl="0" indent="0" algn="l" defTabSz="914400" rtl="0" eaLnBrk="1" fontAlgn="base" latinLnBrk="0" hangingPunct="1">
              <a:lnSpc>
                <a:spcPts val="1713"/>
              </a:lnSpc>
              <a:spcBef>
                <a:spcPts val="850"/>
              </a:spcBef>
              <a:spcAft>
                <a:spcPct val="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    </a:t>
            </a: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almost 7-8 time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 </a:t>
            </a: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less.</a:t>
            </a:r>
          </a:p>
        </p:txBody>
      </p:sp>
      <p:sp>
        <p:nvSpPr>
          <p:cNvPr id="27" name="object 23">
            <a:extLst>
              <a:ext uri="{FF2B5EF4-FFF2-40B4-BE49-F238E27FC236}">
                <a16:creationId xmlns:a16="http://schemas.microsoft.com/office/drawing/2014/main" id="{8EF48AAE-69AE-4C5F-BAA7-188C584CF1E5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773225" y="5186048"/>
            <a:ext cx="6716187" cy="55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1713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KPLGSQ+Symbol" charset="0"/>
              </a:rPr>
              <a:t>−</a:t>
            </a: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Excellent Chemical and UV resistance.</a:t>
            </a:r>
          </a:p>
          <a:p>
            <a:pPr marL="0" marR="0" lvl="0" indent="0" algn="l" defTabSz="914400" rtl="0" eaLnBrk="1" fontAlgn="base" latinLnBrk="0" hangingPunct="1">
              <a:lnSpc>
                <a:spcPts val="1713"/>
              </a:lnSpc>
              <a:spcBef>
                <a:spcPts val="788"/>
              </a:spcBef>
              <a:spcAft>
                <a:spcPct val="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KPLGSQ+Symbol" charset="0"/>
              </a:rPr>
              <a:t>−</a:t>
            </a: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Low Snap Back</a:t>
            </a:r>
          </a:p>
        </p:txBody>
      </p:sp>
      <p:sp>
        <p:nvSpPr>
          <p:cNvPr id="28" name="object 25">
            <a:extLst>
              <a:ext uri="{FF2B5EF4-FFF2-40B4-BE49-F238E27FC236}">
                <a16:creationId xmlns:a16="http://schemas.microsoft.com/office/drawing/2014/main" id="{F5DB9B9A-238B-4EE1-8C7D-4332770C546B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17532" y="5891484"/>
            <a:ext cx="4089436" cy="23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1713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KPLGSQ+Symbol" charset="0"/>
              </a:rPr>
              <a:t>−</a:t>
            </a: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ru-R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Very High TCLL Value</a:t>
            </a:r>
          </a:p>
        </p:txBody>
      </p:sp>
      <p:cxnSp>
        <p:nvCxnSpPr>
          <p:cNvPr id="29" name="Straight Connector 12">
            <a:extLst>
              <a:ext uri="{FF2B5EF4-FFF2-40B4-BE49-F238E27FC236}">
                <a16:creationId xmlns:a16="http://schemas.microsoft.com/office/drawing/2014/main" id="{BE80055B-24BD-4735-8876-A8B31F3C14E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53351" y="3290357"/>
            <a:ext cx="418633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275018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bject 1">
            <a:extLst>
              <a:ext uri="{FF2B5EF4-FFF2-40B4-BE49-F238E27FC236}">
                <a16:creationId xmlns:a16="http://schemas.microsoft.com/office/drawing/2014/main" id="{8FE84C9B-3122-4E52-8A5B-FD4AB2ED9B0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14630400" cy="8229600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411" name="object 3">
            <a:extLst>
              <a:ext uri="{FF2B5EF4-FFF2-40B4-BE49-F238E27FC236}">
                <a16:creationId xmlns:a16="http://schemas.microsoft.com/office/drawing/2014/main" id="{0BF67087-F4BC-4ABE-B281-A47F0AF9891C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8963" y="1690688"/>
            <a:ext cx="6737350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6125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ru-RU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cs typeface="Arial" panose="020B0604020202020204" pitchFamily="34" charset="0"/>
              </a:rPr>
              <a:t>Better Ideas in Action</a:t>
            </a:r>
          </a:p>
        </p:txBody>
      </p:sp>
      <p:sp>
        <p:nvSpPr>
          <p:cNvPr id="17412" name="object 4">
            <a:extLst>
              <a:ext uri="{FF2B5EF4-FFF2-40B4-BE49-F238E27FC236}">
                <a16:creationId xmlns:a16="http://schemas.microsoft.com/office/drawing/2014/main" id="{AB333369-141B-4E2C-A394-A2DA17FBB64B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11200" y="3509963"/>
            <a:ext cx="4947816" cy="52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cs typeface="Arial" panose="020B0604020202020204" pitchFamily="34" charset="0"/>
              </a:rPr>
              <a:t>Safety in </a:t>
            </a:r>
            <a:r>
              <a:rPr kumimoji="0" lang="ru-RU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cs typeface="Arial" panose="020B0604020202020204" pitchFamily="34" charset="0"/>
              </a:rPr>
              <a:t>Ropes</a:t>
            </a:r>
          </a:p>
        </p:txBody>
      </p:sp>
      <p:sp>
        <p:nvSpPr>
          <p:cNvPr id="17413" name="object 5">
            <a:extLst>
              <a:ext uri="{FF2B5EF4-FFF2-40B4-BE49-F238E27FC236}">
                <a16:creationId xmlns:a16="http://schemas.microsoft.com/office/drawing/2014/main" id="{7F1A93FA-ECDB-4D80-8214-182BF907CBB7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93763" y="6781800"/>
            <a:ext cx="23177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1813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ru-RU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cs typeface="Arial" panose="020B0604020202020204" pitchFamily="34" charset="0"/>
              </a:rPr>
              <a:t>www.garwarefibres.com</a:t>
            </a:r>
          </a:p>
        </p:txBody>
      </p:sp>
    </p:spTree>
    <p:extLst>
      <p:ext uri="{BB962C8B-B14F-4D97-AF65-F5344CB8AC3E}">
        <p14:creationId xmlns:p14="http://schemas.microsoft.com/office/powerpoint/2010/main" val="324377568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Somia\Garware\GTF\PPT\Aqua Master\PNG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" y="1587"/>
            <a:ext cx="14629166" cy="822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Untitled-1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400183" y="17250"/>
            <a:ext cx="8229600" cy="82296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613635" y="5626676"/>
            <a:ext cx="7754459" cy="115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15" tIns="65307" rIns="130615" bIns="65307" anchor="b"/>
          <a:lstStyle/>
          <a:p>
            <a:pPr marL="0" marR="0" lvl="0" indent="0" algn="ctr" defTabSz="914217" rtl="0" eaLnBrk="0" fontAlgn="base" latinLnBrk="0" hangingPunct="0">
              <a:lnSpc>
                <a:spcPts val="4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Verdana" pitchFamily="34" charset="0"/>
                <a:cs typeface="Verdana" pitchFamily="34" charset="0"/>
              </a:rPr>
              <a:t>Shipping Ropes – </a:t>
            </a:r>
          </a:p>
          <a:p>
            <a:pPr marL="0" marR="0" lvl="0" indent="0" algn="ctr" defTabSz="914217" rtl="0" eaLnBrk="0" fontAlgn="base" latinLnBrk="0" hangingPunct="0">
              <a:lnSpc>
                <a:spcPts val="4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Verdana" pitchFamily="34" charset="0"/>
                <a:cs typeface="Verdana" pitchFamily="34" charset="0"/>
              </a:rPr>
              <a:t>Delayed Snapback with Break Indication Rope</a:t>
            </a:r>
          </a:p>
        </p:txBody>
      </p:sp>
      <p:pic>
        <p:nvPicPr>
          <p:cNvPr id="7" name="Picture 6" descr="Garware.jpg"/>
          <p:cNvPicPr>
            <a:picLocks noChangeAspect="1"/>
          </p:cNvPicPr>
          <p:nvPr/>
        </p:nvPicPr>
        <p:blipFill>
          <a:blip r:embed="rId4"/>
          <a:srcRect l="21715" t="31900" r="17674" b="40474"/>
          <a:stretch>
            <a:fillRect/>
          </a:stretch>
        </p:blipFill>
        <p:spPr>
          <a:xfrm>
            <a:off x="11418864" y="7210547"/>
            <a:ext cx="2965806" cy="8925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3C15C7-BD25-41C7-838C-61CF421AF522}"/>
              </a:ext>
            </a:extLst>
          </p:cNvPr>
          <p:cNvSpPr txBox="1"/>
          <p:nvPr/>
        </p:nvSpPr>
        <p:spPr>
          <a:xfrm>
            <a:off x="11173751" y="7084042"/>
            <a:ext cx="3198233" cy="9918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51187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itle 1"/>
          <p:cNvSpPr txBox="1">
            <a:spLocks/>
          </p:cNvSpPr>
          <p:nvPr/>
        </p:nvSpPr>
        <p:spPr>
          <a:xfrm>
            <a:off x="720578" y="1207364"/>
            <a:ext cx="11141718" cy="781905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217"/>
            <a:r>
              <a:rPr lang="en-IN" sz="2000" b="1" dirty="0">
                <a:solidFill>
                  <a:srgbClr val="000000">
                    <a:lumMod val="95000"/>
                    <a:lumOff val="5000"/>
                  </a:srgbClr>
                </a:solidFill>
                <a:latin typeface="Georgia"/>
                <a:ea typeface="ＭＳ Ｐゴシック"/>
              </a:rPr>
              <a:t>Mooring Operation – Potentially Most Dangerous Marine Activity: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0871" y="1731991"/>
            <a:ext cx="6262364" cy="4800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93" indent="-285693" defTabSz="91421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13518F">
                    <a:lumMod val="75000"/>
                  </a:srgbClr>
                </a:solidFill>
                <a:latin typeface="Arial" charset="0"/>
                <a:ea typeface="ＭＳ Ｐゴシック" pitchFamily="34" charset="-128"/>
              </a:rPr>
              <a:t>Last 20 years – </a:t>
            </a:r>
            <a:r>
              <a:rPr lang="en-IN" sz="2000" b="1" dirty="0">
                <a:solidFill>
                  <a:srgbClr val="13518F">
                    <a:lumMod val="75000"/>
                  </a:srgbClr>
                </a:solidFill>
                <a:latin typeface="Arial" charset="0"/>
                <a:ea typeface="ＭＳ Ｐゴシック" pitchFamily="34" charset="-128"/>
              </a:rPr>
              <a:t>58%</a:t>
            </a:r>
            <a:r>
              <a:rPr lang="en-IN" sz="2000" dirty="0">
                <a:solidFill>
                  <a:srgbClr val="13518F">
                    <a:lumMod val="75000"/>
                  </a:srgbClr>
                </a:solidFill>
                <a:latin typeface="Arial" charset="0"/>
                <a:ea typeface="ＭＳ Ｐゴシック" pitchFamily="34" charset="-128"/>
              </a:rPr>
              <a:t> marine injuries during Mooring Operations</a:t>
            </a:r>
          </a:p>
          <a:p>
            <a:pPr marL="285693" indent="-285693" defTabSz="91421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13518F">
                    <a:lumMod val="75000"/>
                  </a:srgbClr>
                </a:solidFill>
                <a:latin typeface="Arial" charset="0"/>
                <a:ea typeface="ＭＳ Ｐゴシック" pitchFamily="34" charset="-128"/>
              </a:rPr>
              <a:t>Tankers, Bulk Carriers and Tugs make </a:t>
            </a:r>
            <a:r>
              <a:rPr lang="en-IN" sz="2000" b="1" dirty="0">
                <a:solidFill>
                  <a:srgbClr val="13518F">
                    <a:lumMod val="75000"/>
                  </a:srgbClr>
                </a:solidFill>
                <a:latin typeface="Arial" charset="0"/>
                <a:ea typeface="ＭＳ Ｐゴシック" pitchFamily="34" charset="-128"/>
              </a:rPr>
              <a:t>50%</a:t>
            </a:r>
            <a:r>
              <a:rPr lang="en-IN" sz="2000" dirty="0">
                <a:solidFill>
                  <a:srgbClr val="13518F">
                    <a:lumMod val="75000"/>
                  </a:srgbClr>
                </a:solidFill>
                <a:latin typeface="Arial" charset="0"/>
                <a:ea typeface="ＭＳ Ｐゴシック" pitchFamily="34" charset="-128"/>
              </a:rPr>
              <a:t> of Incidents</a:t>
            </a:r>
          </a:p>
          <a:p>
            <a:pPr marL="285693" indent="-285693" defTabSz="91421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b="1" dirty="0">
                <a:solidFill>
                  <a:srgbClr val="13518F">
                    <a:lumMod val="75000"/>
                  </a:srgbClr>
                </a:solidFill>
                <a:latin typeface="Arial" charset="0"/>
                <a:ea typeface="ＭＳ Ｐゴシック" pitchFamily="34" charset="-128"/>
              </a:rPr>
              <a:t>53%</a:t>
            </a:r>
            <a:r>
              <a:rPr lang="en-IN" sz="2000" dirty="0">
                <a:solidFill>
                  <a:srgbClr val="13518F">
                    <a:lumMod val="75000"/>
                  </a:srgbClr>
                </a:solidFill>
                <a:latin typeface="Arial" charset="0"/>
                <a:ea typeface="ＭＳ Ｐゴシック" pitchFamily="34" charset="-128"/>
              </a:rPr>
              <a:t> due to Rope Parting…!!! </a:t>
            </a:r>
            <a:r>
              <a:rPr lang="en-IN" sz="2000" b="1" dirty="0">
                <a:solidFill>
                  <a:srgbClr val="13518F">
                    <a:lumMod val="50000"/>
                  </a:srgbClr>
                </a:solidFill>
                <a:latin typeface="Arial" charset="0"/>
                <a:ea typeface="ＭＳ Ｐゴシック"/>
              </a:rPr>
              <a:t>Snapback of mooring line causes serious injury</a:t>
            </a:r>
            <a:endParaRPr lang="en-IN" sz="2000" b="1" dirty="0">
              <a:solidFill>
                <a:srgbClr val="13518F">
                  <a:lumMod val="75000"/>
                </a:srgbClr>
              </a:solidFill>
              <a:latin typeface="Arial" charset="0"/>
              <a:ea typeface="ＭＳ Ｐゴシック" pitchFamily="34" charset="-128"/>
            </a:endParaRPr>
          </a:p>
          <a:p>
            <a:pPr marL="938764" lvl="1" indent="-285693" defTabSz="91421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b="1" dirty="0">
                <a:solidFill>
                  <a:srgbClr val="13518F">
                    <a:lumMod val="75000"/>
                  </a:srgbClr>
                </a:solidFill>
                <a:latin typeface="Arial" charset="0"/>
                <a:ea typeface="ＭＳ Ｐゴシック" pitchFamily="34" charset="-128"/>
              </a:rPr>
              <a:t>1:4</a:t>
            </a:r>
            <a:r>
              <a:rPr lang="en-IN" sz="2000" dirty="0">
                <a:solidFill>
                  <a:srgbClr val="13518F">
                    <a:lumMod val="75000"/>
                  </a:srgbClr>
                </a:solidFill>
                <a:latin typeface="Arial" charset="0"/>
                <a:ea typeface="ＭＳ Ｐゴシック" pitchFamily="34" charset="-128"/>
              </a:rPr>
              <a:t> chance of Leg injury or </a:t>
            </a:r>
            <a:r>
              <a:rPr lang="en-IN" sz="2000" b="1" dirty="0">
                <a:solidFill>
                  <a:srgbClr val="13518F">
                    <a:lumMod val="75000"/>
                  </a:srgbClr>
                </a:solidFill>
                <a:latin typeface="Arial" charset="0"/>
                <a:ea typeface="ＭＳ Ｐゴシック" pitchFamily="34" charset="-128"/>
              </a:rPr>
              <a:t>limb loss</a:t>
            </a:r>
            <a:r>
              <a:rPr lang="en-IN" sz="2000" dirty="0">
                <a:solidFill>
                  <a:srgbClr val="13518F">
                    <a:lumMod val="75000"/>
                  </a:srgbClr>
                </a:solidFill>
                <a:latin typeface="Arial" charset="0"/>
                <a:ea typeface="ＭＳ Ｐゴシック" pitchFamily="34" charset="-128"/>
              </a:rPr>
              <a:t>, </a:t>
            </a:r>
          </a:p>
          <a:p>
            <a:pPr marL="938764" lvl="1" indent="-285693" defTabSz="91421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b="1" dirty="0">
                <a:solidFill>
                  <a:srgbClr val="13518F">
                    <a:lumMod val="75000"/>
                  </a:srgbClr>
                </a:solidFill>
                <a:latin typeface="Arial" charset="0"/>
                <a:ea typeface="ＭＳ Ｐゴシック" pitchFamily="34" charset="-128"/>
              </a:rPr>
              <a:t>1:7</a:t>
            </a:r>
            <a:r>
              <a:rPr lang="en-IN" sz="2000" dirty="0">
                <a:solidFill>
                  <a:srgbClr val="13518F">
                    <a:lumMod val="75000"/>
                  </a:srgbClr>
                </a:solidFill>
                <a:latin typeface="Arial" charset="0"/>
                <a:ea typeface="ＭＳ Ｐゴシック" pitchFamily="34" charset="-128"/>
              </a:rPr>
              <a:t> chance of </a:t>
            </a:r>
            <a:r>
              <a:rPr lang="en-IN" sz="2000" b="1" dirty="0">
                <a:solidFill>
                  <a:srgbClr val="13518F">
                    <a:lumMod val="75000"/>
                  </a:srgbClr>
                </a:solidFill>
                <a:latin typeface="Arial" charset="0"/>
                <a:ea typeface="ＭＳ Ｐゴシック" pitchFamily="34" charset="-128"/>
              </a:rPr>
              <a:t>back injury</a:t>
            </a:r>
          </a:p>
          <a:p>
            <a:pPr marL="938764" lvl="1" indent="-285693" defTabSz="91421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b="1" dirty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1:7</a:t>
            </a:r>
            <a:r>
              <a:rPr lang="en-IN" sz="20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 chance of </a:t>
            </a:r>
            <a:r>
              <a:rPr lang="en-IN" sz="2000" b="1" dirty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death</a:t>
            </a:r>
          </a:p>
          <a:p>
            <a:pPr defTabSz="914217">
              <a:lnSpc>
                <a:spcPct val="150000"/>
              </a:lnSpc>
            </a:pPr>
            <a:endParaRPr lang="en-IN" sz="2400" dirty="0">
              <a:solidFill>
                <a:srgbClr val="13518F">
                  <a:lumMod val="75000"/>
                </a:srgbClr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20871" y="614589"/>
            <a:ext cx="13316895" cy="8647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653202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1306403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959605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2612807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 defTabSz="914217" eaLnBrk="1" hangingPunct="1"/>
            <a:r>
              <a:rPr lang="en-US" sz="2799" b="1" dirty="0">
                <a:solidFill>
                  <a:srgbClr val="0091D5">
                    <a:lumMod val="75000"/>
                  </a:srgbClr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Mooring Operations - Risks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3798" y="7437776"/>
            <a:ext cx="8855276" cy="615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399" dirty="0">
                <a:solidFill>
                  <a:srgbClr val="000000"/>
                </a:solidFill>
                <a:latin typeface="Georgia"/>
                <a:ea typeface="ＭＳ Ｐゴシック" pitchFamily="34" charset="-128"/>
              </a:rPr>
              <a:t>Need for Rope with enhanced safety features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0FA06C-E640-45D1-BCAA-C2052D3B8446}"/>
              </a:ext>
            </a:extLst>
          </p:cNvPr>
          <p:cNvSpPr txBox="1"/>
          <p:nvPr/>
        </p:nvSpPr>
        <p:spPr>
          <a:xfrm>
            <a:off x="12067728" y="7211028"/>
            <a:ext cx="2304256" cy="864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pic>
        <p:nvPicPr>
          <p:cNvPr id="4" name="mooring rope brea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5171" y="1886995"/>
            <a:ext cx="5520387" cy="552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8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itle 1"/>
          <p:cNvSpPr txBox="1">
            <a:spLocks/>
          </p:cNvSpPr>
          <p:nvPr/>
        </p:nvSpPr>
        <p:spPr>
          <a:xfrm>
            <a:off x="745692" y="1365420"/>
            <a:ext cx="11141718" cy="781905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217"/>
            <a:r>
              <a:rPr lang="en-IN" sz="2400" b="1" dirty="0">
                <a:solidFill>
                  <a:srgbClr val="00B050"/>
                </a:solidFill>
                <a:latin typeface="Georgia"/>
                <a:ea typeface="ＭＳ Ｐゴシック"/>
              </a:rPr>
              <a:t>Solutions Offered: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20578" y="1989269"/>
            <a:ext cx="7271405" cy="1307757"/>
          </a:xfrm>
        </p:spPr>
        <p:txBody>
          <a:bodyPr>
            <a:noAutofit/>
          </a:bodyPr>
          <a:lstStyle/>
          <a:p>
            <a:pPr marL="342831" indent="-342831">
              <a:lnSpc>
                <a:spcPct val="150000"/>
              </a:lnSpc>
              <a:buAutoNum type="arabicPeriod"/>
            </a:pPr>
            <a:r>
              <a:rPr lang="en-IN" sz="2799" dirty="0">
                <a:solidFill>
                  <a:schemeClr val="tx2">
                    <a:lumMod val="75000"/>
                  </a:schemeClr>
                </a:solidFill>
              </a:rPr>
              <a:t>To reduce the impact of Parting Mooring Rope (X10 Rope)</a:t>
            </a:r>
          </a:p>
          <a:p>
            <a:pPr marL="342831" indent="-342831">
              <a:lnSpc>
                <a:spcPct val="150000"/>
              </a:lnSpc>
              <a:buAutoNum type="arabicPeriod"/>
            </a:pPr>
            <a:r>
              <a:rPr lang="en-IN" sz="2799" dirty="0">
                <a:solidFill>
                  <a:schemeClr val="tx2">
                    <a:lumMod val="75000"/>
                  </a:schemeClr>
                </a:solidFill>
              </a:rPr>
              <a:t>To help in evaluation of wear and tear in rope for right time retirement (Break Indication Rope) 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20871" y="614589"/>
            <a:ext cx="13316895" cy="8647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653202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1306403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959605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2612807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 defTabSz="914217" eaLnBrk="1" hangingPunct="1"/>
            <a:r>
              <a:rPr lang="en-US" sz="2799" b="1" dirty="0">
                <a:solidFill>
                  <a:srgbClr val="0091D5">
                    <a:lumMod val="75000"/>
                  </a:srgbClr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Mooring Operations - Risks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42" y="2033359"/>
            <a:ext cx="5480902" cy="41053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E9A394-4E40-4EE6-BCE4-3EB2A5CB8F52}"/>
              </a:ext>
            </a:extLst>
          </p:cNvPr>
          <p:cNvSpPr txBox="1"/>
          <p:nvPr/>
        </p:nvSpPr>
        <p:spPr>
          <a:xfrm>
            <a:off x="12067728" y="7211028"/>
            <a:ext cx="2304256" cy="864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38150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9748" y="586148"/>
            <a:ext cx="13318019" cy="86487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IN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Types of Polymers used for rope making</a:t>
            </a:r>
            <a:endParaRPr lang="en-US" sz="2799" b="1" dirty="0">
              <a:solidFill>
                <a:schemeClr val="tx1"/>
              </a:solidFill>
              <a:latin typeface="Georgia" pitchFamily="18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618" y="-307652"/>
            <a:ext cx="184695" cy="61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2" tIns="45711" rIns="91422" bIns="45711" numCol="1" anchor="ctr" anchorCtr="0" compatLnSpc="1">
            <a:prstTxWarp prst="textNoShape">
              <a:avLst/>
            </a:prstTxWarp>
            <a:spAutoFit/>
          </a:bodyPr>
          <a:lstStyle/>
          <a:p>
            <a:pPr defTabSz="914217"/>
            <a:endParaRPr lang="en-US" sz="3399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graphicFrame>
        <p:nvGraphicFramePr>
          <p:cNvPr id="15" name="Diagram 14"/>
          <p:cNvGraphicFramePr/>
          <p:nvPr/>
        </p:nvGraphicFramePr>
        <p:xfrm>
          <a:off x="-379516" y="1448314"/>
          <a:ext cx="13256243" cy="5942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12419615" y="3810059"/>
            <a:ext cx="1980818" cy="144752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22" tIns="45711" rIns="91422" bIns="45711" numCol="1" rtlCol="0" anchor="ctr" anchorCtr="0" compatLnSpc="1">
            <a:prstTxWarp prst="textNoShape">
              <a:avLst/>
            </a:prstTxWarp>
          </a:bodyPr>
          <a:lstStyle/>
          <a:p>
            <a:pPr algn="ctr" defTabSz="914217"/>
            <a:r>
              <a:rPr lang="en-IN" sz="2400" dirty="0">
                <a:solidFill>
                  <a:srgbClr val="000000"/>
                </a:solidFill>
                <a:latin typeface="Georgia"/>
                <a:ea typeface="ＭＳ Ｐゴシック" pitchFamily="-112" charset="-128"/>
                <a:cs typeface="ＭＳ Ｐゴシック" pitchFamily="-112" charset="-128"/>
              </a:rPr>
              <a:t>Normal strength fibres</a:t>
            </a:r>
            <a:endParaRPr lang="en-US" sz="2400" dirty="0">
              <a:solidFill>
                <a:srgbClr val="000000"/>
              </a:solidFill>
              <a:latin typeface="Georgia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495800" y="5943247"/>
            <a:ext cx="1904633" cy="144752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22" tIns="45711" rIns="91422" bIns="45711" numCol="1" rtlCol="0" anchor="ctr" anchorCtr="0" compatLnSpc="1">
            <a:prstTxWarp prst="textNoShape">
              <a:avLst/>
            </a:prstTxWarp>
          </a:bodyPr>
          <a:lstStyle/>
          <a:p>
            <a:pPr algn="ctr" defTabSz="914217"/>
            <a:r>
              <a:rPr lang="en-IN" sz="2400" dirty="0">
                <a:solidFill>
                  <a:srgbClr val="000000"/>
                </a:solidFill>
                <a:latin typeface="Georgia"/>
                <a:ea typeface="ＭＳ Ｐゴシック" pitchFamily="-112" charset="-128"/>
                <a:cs typeface="ＭＳ Ｐゴシック" pitchFamily="-112" charset="-128"/>
              </a:rPr>
              <a:t>High Modulus fibres</a:t>
            </a:r>
            <a:endParaRPr lang="en-US" sz="2400" dirty="0">
              <a:solidFill>
                <a:srgbClr val="000000"/>
              </a:solidFill>
              <a:latin typeface="Georgia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11810133" y="4419541"/>
            <a:ext cx="533297" cy="30474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2" tIns="45711" rIns="91422" bIns="45711" numCol="1" rtlCol="0" anchor="t" anchorCtr="0" compatLnSpc="1">
            <a:prstTxWarp prst="textNoShape">
              <a:avLst/>
            </a:prstTxWarp>
          </a:bodyPr>
          <a:lstStyle/>
          <a:p>
            <a:pPr defTabSz="914217"/>
            <a:endParaRPr lang="en-US" sz="2400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11810133" y="6400359"/>
            <a:ext cx="533297" cy="30474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2" tIns="45711" rIns="91422" bIns="45711" numCol="1" rtlCol="0" anchor="t" anchorCtr="0" compatLnSpc="1">
            <a:prstTxWarp prst="textNoShape">
              <a:avLst/>
            </a:prstTxWarp>
          </a:bodyPr>
          <a:lstStyle/>
          <a:p>
            <a:pPr defTabSz="914217"/>
            <a:endParaRPr lang="en-US" sz="2400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4562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 bwMode="auto">
          <a:xfrm flipH="1">
            <a:off x="692301" y="1163290"/>
            <a:ext cx="1324490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16"/>
          <p:cNvSpPr/>
          <p:nvPr/>
        </p:nvSpPr>
        <p:spPr>
          <a:xfrm>
            <a:off x="620872" y="1370591"/>
            <a:ext cx="9131458" cy="553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"/>
                <a:ea typeface="ＭＳ Ｐゴシック"/>
                <a:cs typeface="Arial" panose="020B0604020202020204" pitchFamily="34" charset="0"/>
              </a:rPr>
              <a:t>Specially designed rope to enhance Safety on Board!!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20871" y="614589"/>
            <a:ext cx="13316895" cy="8647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653202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1306403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959605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2612807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91D5">
                    <a:lumMod val="75000"/>
                  </a:srgbClr>
                </a:solidFill>
                <a:effectLst/>
                <a:uLnTx/>
                <a:uFillTx/>
                <a:latin typeface="Georgia" pitchFamily="18" charset="0"/>
                <a:ea typeface="Verdana" pitchFamily="34" charset="0"/>
                <a:cs typeface="Verdana" pitchFamily="34" charset="0"/>
              </a:rPr>
              <a:t>1. X 10 &amp; BI Rope – Delayed Snapback Rope</a:t>
            </a:r>
          </a:p>
        </p:txBody>
      </p:sp>
      <p:sp>
        <p:nvSpPr>
          <p:cNvPr id="6" name="Rectangle 5"/>
          <p:cNvSpPr/>
          <p:nvPr/>
        </p:nvSpPr>
        <p:spPr>
          <a:xfrm>
            <a:off x="1123706" y="7176267"/>
            <a:ext cx="9647211" cy="70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999" b="0" i="0" u="none" strike="noStrike" kern="1200" cap="none" spc="0" normalizeH="0" baseline="0" noProof="0" dirty="0">
                <a:ln>
                  <a:noFill/>
                </a:ln>
                <a:solidFill>
                  <a:srgbClr val="13518F">
                    <a:lumMod val="50000"/>
                  </a:srgbClr>
                </a:solidFill>
                <a:effectLst/>
                <a:uLnTx/>
                <a:uFillTx/>
                <a:latin typeface="Georgia"/>
                <a:ea typeface="ＭＳ Ｐゴシック"/>
                <a:cs typeface="Arial" panose="020B0604020202020204" pitchFamily="34" charset="0"/>
              </a:rPr>
              <a:t>X10 + BI rope will reduce probability of such accidents</a:t>
            </a:r>
            <a:endParaRPr kumimoji="0" lang="en-US" sz="2999" b="0" i="0" u="none" strike="noStrike" kern="1200" cap="none" spc="0" normalizeH="0" baseline="0" noProof="0" dirty="0">
              <a:ln>
                <a:noFill/>
              </a:ln>
              <a:solidFill>
                <a:srgbClr val="13518F">
                  <a:lumMod val="50000"/>
                </a:srgbClr>
              </a:solidFill>
              <a:effectLst/>
              <a:uLnTx/>
              <a:uFillTx/>
              <a:latin typeface="Georgia"/>
              <a:ea typeface="ＭＳ Ｐゴシック"/>
              <a:cs typeface="Arial" panose="020B0604020202020204" pitchFamily="34" charset="0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-274282" y="2678147"/>
          <a:ext cx="8499128" cy="4355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r="18733"/>
          <a:stretch/>
        </p:blipFill>
        <p:spPr>
          <a:xfrm>
            <a:off x="10194965" y="1670592"/>
            <a:ext cx="3440407" cy="531447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9510468" y="2678147"/>
            <a:ext cx="2391812" cy="125532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>
            <a:off x="8909342" y="3967220"/>
            <a:ext cx="2571244" cy="111456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 bwMode="auto">
          <a:xfrm>
            <a:off x="10986900" y="4327826"/>
            <a:ext cx="928268" cy="137084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2" tIns="45711" rIns="91422" bIns="45711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55078" y="1929920"/>
            <a:ext cx="2895899" cy="70774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ＭＳ Ｐゴシック" pitchFamily="34" charset="-128"/>
                <a:cs typeface="Arial" panose="020B0604020202020204" pitchFamily="34" charset="0"/>
              </a:rPr>
              <a:t>RRS Component for delayed snap back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11242" y="2890901"/>
            <a:ext cx="2775596" cy="101546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ＭＳ Ｐゴシック" pitchFamily="34" charset="-128"/>
                <a:cs typeface="Arial" panose="020B0604020202020204" pitchFamily="34" charset="0"/>
              </a:rPr>
              <a:t>Break Indicator for external wear and tear detection</a:t>
            </a:r>
          </a:p>
        </p:txBody>
      </p:sp>
    </p:spTree>
    <p:extLst>
      <p:ext uri="{BB962C8B-B14F-4D97-AF65-F5344CB8AC3E}">
        <p14:creationId xmlns:p14="http://schemas.microsoft.com/office/powerpoint/2010/main" val="24160669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 bwMode="auto">
          <a:xfrm flipH="1">
            <a:off x="692301" y="1163290"/>
            <a:ext cx="1324490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598275" y="1405109"/>
            <a:ext cx="13362088" cy="40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17"/>
            <a:r>
              <a:rPr lang="en-US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Proven by Testing at Tension Technology International (TTI), UK as per CI 1502-12</a:t>
            </a:r>
            <a:endParaRPr lang="en-US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7923" y="6778935"/>
            <a:ext cx="4437071" cy="496900"/>
          </a:xfrm>
          <a:prstGeom prst="rect">
            <a:avLst/>
          </a:prstGeom>
          <a:noFill/>
        </p:spPr>
        <p:txBody>
          <a:bodyPr wrap="square" lIns="324000" rIns="324000" rtlCol="0" anchor="t">
            <a:spAutoFit/>
          </a:bodyPr>
          <a:lstStyle/>
          <a:p>
            <a:pPr marL="207638" indent="-207638" algn="just" defTabSz="914217">
              <a:lnSpc>
                <a:spcPct val="150000"/>
              </a:lnSpc>
            </a:pPr>
            <a:r>
              <a:rPr lang="en-IN" sz="2000" b="1" dirty="0">
                <a:solidFill>
                  <a:srgbClr val="13518F">
                    <a:lumMod val="50000"/>
                  </a:srgbClr>
                </a:solidFill>
                <a:latin typeface="Arial" pitchFamily="34" charset="0"/>
                <a:ea typeface="ＭＳ Ｐゴシック" pitchFamily="34" charset="-128"/>
              </a:rPr>
              <a:t>Sample before break</a:t>
            </a:r>
            <a:endParaRPr lang="en-US" sz="2000" b="1" dirty="0">
              <a:solidFill>
                <a:srgbClr val="13518F">
                  <a:lumMod val="50000"/>
                </a:srgbClr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8412" y="2458936"/>
            <a:ext cx="3749008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85213" y="2530930"/>
            <a:ext cx="3579429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9613107" y="6804975"/>
            <a:ext cx="5909422" cy="496900"/>
          </a:xfrm>
          <a:prstGeom prst="rect">
            <a:avLst/>
          </a:prstGeom>
          <a:noFill/>
        </p:spPr>
        <p:txBody>
          <a:bodyPr wrap="square" lIns="324000" rIns="324000" rtlCol="0" anchor="t">
            <a:spAutoFit/>
          </a:bodyPr>
          <a:lstStyle>
            <a:defPPr>
              <a:defRPr lang="en-US"/>
            </a:defPPr>
            <a:lvl1pPr marL="207680" indent="-207680" algn="just">
              <a:lnSpc>
                <a:spcPct val="150000"/>
              </a:lnSpc>
              <a:defRPr sz="2000" b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207638" indent="-207638" defTabSz="914217"/>
            <a:r>
              <a:rPr lang="en-IN" dirty="0">
                <a:solidFill>
                  <a:srgbClr val="13518F">
                    <a:lumMod val="50000"/>
                  </a:srgbClr>
                </a:solidFill>
                <a:ea typeface="ＭＳ Ｐゴシック" pitchFamily="34" charset="-128"/>
              </a:rPr>
              <a:t>Sample after first break</a:t>
            </a:r>
            <a:endParaRPr lang="en-US" dirty="0">
              <a:solidFill>
                <a:srgbClr val="13518F">
                  <a:lumMod val="50000"/>
                </a:srgbClr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246732" y="3390763"/>
            <a:ext cx="2651286" cy="496900"/>
          </a:xfrm>
          <a:prstGeom prst="rect">
            <a:avLst/>
          </a:prstGeom>
          <a:noFill/>
        </p:spPr>
        <p:txBody>
          <a:bodyPr wrap="square" lIns="324000" rIns="324000" rtlCol="0" anchor="t">
            <a:spAutoFit/>
          </a:bodyPr>
          <a:lstStyle>
            <a:defPPr>
              <a:defRPr lang="en-US"/>
            </a:defPPr>
            <a:lvl1pPr marL="207680" indent="-207680" algn="just">
              <a:lnSpc>
                <a:spcPct val="150000"/>
              </a:lnSpc>
              <a:defRPr sz="2000" b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207638" indent="-207638" defTabSz="914217"/>
            <a:r>
              <a:rPr lang="en-IN" dirty="0">
                <a:solidFill>
                  <a:srgbClr val="FF0000"/>
                </a:solidFill>
                <a:ea typeface="ＭＳ Ｐゴシック" pitchFamily="34" charset="-128"/>
              </a:rPr>
              <a:t>RRS component</a:t>
            </a:r>
            <a:endParaRPr lang="en-US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19" name="Left Arrow 18"/>
          <p:cNvSpPr/>
          <p:nvPr/>
        </p:nvSpPr>
        <p:spPr>
          <a:xfrm>
            <a:off x="11149019" y="3581983"/>
            <a:ext cx="1200158" cy="17145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4080" dirty="0">
              <a:solidFill>
                <a:srgbClr val="FFFFFF"/>
              </a:solidFill>
              <a:latin typeface="Georgia"/>
              <a:ea typeface="ＭＳ Ｐゴシック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8219" y="2268749"/>
            <a:ext cx="4362398" cy="3969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>
              <a:lnSpc>
                <a:spcPct val="150000"/>
              </a:lnSpc>
            </a:pPr>
            <a:r>
              <a:rPr lang="en-US" dirty="0">
                <a:solidFill>
                  <a:srgbClr val="13518F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loading rate of 3 mm/sec (similar to mooring condition), </a:t>
            </a:r>
          </a:p>
          <a:p>
            <a:pPr algn="just" defTabSz="914217">
              <a:lnSpc>
                <a:spcPct val="150000"/>
              </a:lnSpc>
            </a:pPr>
            <a:endParaRPr lang="en-US" sz="2200" dirty="0">
              <a:solidFill>
                <a:srgbClr val="13518F">
                  <a:lumMod val="5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defTabSz="914217">
              <a:lnSpc>
                <a:spcPct val="150000"/>
              </a:lnSpc>
            </a:pPr>
            <a:r>
              <a:rPr lang="en-US" sz="2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Sufficient time of more than </a:t>
            </a:r>
            <a:r>
              <a:rPr lang="en-US" sz="22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minute </a:t>
            </a:r>
            <a:r>
              <a:rPr lang="en-US" sz="2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crew to move away when they hear a sound/spot initial breakage from the rope. </a:t>
            </a: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620871" y="614589"/>
            <a:ext cx="13316895" cy="8647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653202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1306403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959605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2612807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 defTabSz="914217" eaLnBrk="1" hangingPunct="1"/>
            <a:r>
              <a:rPr lang="en-US" sz="2799" b="1" dirty="0">
                <a:solidFill>
                  <a:srgbClr val="0091D5">
                    <a:lumMod val="75000"/>
                  </a:srgbClr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1. X 10 – Delayed Snapback Rope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D51607-E46C-48A3-807B-63A0769C6C20}"/>
              </a:ext>
            </a:extLst>
          </p:cNvPr>
          <p:cNvSpPr txBox="1"/>
          <p:nvPr/>
        </p:nvSpPr>
        <p:spPr>
          <a:xfrm>
            <a:off x="12067728" y="7211028"/>
            <a:ext cx="2304256" cy="864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788213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 bwMode="auto">
          <a:xfrm flipH="1">
            <a:off x="692301" y="1163290"/>
            <a:ext cx="1324490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331772" y="1464561"/>
            <a:ext cx="6148909" cy="5354279"/>
          </a:xfrm>
          <a:prstGeom prst="rect">
            <a:avLst/>
          </a:prstGeom>
          <a:noFill/>
        </p:spPr>
        <p:txBody>
          <a:bodyPr wrap="square" lIns="269926" rIns="269926" rtlCol="0" anchor="t">
            <a:spAutoFit/>
          </a:bodyPr>
          <a:lstStyle/>
          <a:p>
            <a:pPr marL="172989" indent="-172989" algn="just" defTabSz="914217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13518F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*Bollard Pull Test performed with propeller loading rate of around 3.5 to 4 meter per second </a:t>
            </a:r>
            <a:r>
              <a:rPr lang="en-US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(*This is an extreme case of high speed for a Mooring rope performed only for demonstration purpose)</a:t>
            </a:r>
            <a:r>
              <a:rPr lang="en-US" sz="1400" dirty="0">
                <a:solidFill>
                  <a:srgbClr val="13518F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just" defTabSz="914217">
              <a:lnSpc>
                <a:spcPct val="150000"/>
              </a:lnSpc>
            </a:pPr>
            <a:endParaRPr lang="en-US" sz="2000" dirty="0">
              <a:solidFill>
                <a:srgbClr val="13518F">
                  <a:lumMod val="5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2989" indent="-172989" algn="just" defTabSz="914217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13518F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Sufficient time for crew (~6 sec) to move away when they hear a sound / spot initial breakage from the rope</a:t>
            </a:r>
          </a:p>
          <a:p>
            <a:pPr marL="172989" indent="-172989" algn="just" defTabSz="914217">
              <a:lnSpc>
                <a:spcPct val="150000"/>
              </a:lnSpc>
              <a:buFont typeface="Arial" pitchFamily="34" charset="0"/>
              <a:buChar char="•"/>
            </a:pPr>
            <a:endParaRPr lang="en-US" sz="2000" dirty="0">
              <a:solidFill>
                <a:srgbClr val="13518F">
                  <a:lumMod val="5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2989" indent="-172989" algn="just" defTabSz="914217">
              <a:lnSpc>
                <a:spcPct val="150000"/>
              </a:lnSpc>
              <a:buFont typeface="Arial" pitchFamily="34" charset="0"/>
              <a:buChar char="•"/>
            </a:pPr>
            <a:r>
              <a:rPr lang="en-IN" sz="20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confident crew during mooring operation</a:t>
            </a:r>
            <a:endParaRPr lang="en-US" sz="2000" b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9681" y="6604983"/>
            <a:ext cx="6631001" cy="461576"/>
          </a:xfrm>
          <a:prstGeom prst="rect">
            <a:avLst/>
          </a:prstGeom>
          <a:noFill/>
        </p:spPr>
        <p:txBody>
          <a:bodyPr wrap="none" lIns="269926" rIns="269926" rtlCol="0" anchor="ctr">
            <a:spAutoFit/>
          </a:bodyPr>
          <a:lstStyle/>
          <a:p>
            <a:pPr defTabSz="914217"/>
            <a:r>
              <a:rPr lang="en-IN" sz="2400" b="1" dirty="0">
                <a:solidFill>
                  <a:srgbClr val="000000"/>
                </a:solidFill>
                <a:latin typeface="Arial Narrow" pitchFamily="34" charset="0"/>
                <a:ea typeface="ＭＳ Ｐゴシック"/>
              </a:rPr>
              <a:t>Prior Warning Indication               Enhanced Safety </a:t>
            </a:r>
            <a:endParaRPr lang="en-US" sz="2400" b="1" dirty="0">
              <a:solidFill>
                <a:srgbClr val="000000"/>
              </a:solidFill>
              <a:latin typeface="Arial Narrow" pitchFamily="34" charset="0"/>
              <a:ea typeface="ＭＳ Ｐゴシック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0369923" y="6636782"/>
            <a:ext cx="560388" cy="3772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IN" sz="2400" b="1" dirty="0">
              <a:solidFill>
                <a:srgbClr val="FFFFFF"/>
              </a:solidFill>
              <a:latin typeface="Georgia"/>
              <a:ea typeface="ＭＳ Ｐゴシック"/>
            </a:endParaRPr>
          </a:p>
        </p:txBody>
      </p:sp>
      <p:pic>
        <p:nvPicPr>
          <p:cNvPr id="2" name="vlc-record-2019-04-08-16h45m58s-X10 Delayed Snapback Rope.mp4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5341" y="2062202"/>
            <a:ext cx="7328280" cy="4030554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20871" y="614589"/>
            <a:ext cx="13316895" cy="8647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653202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1306403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959605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2612807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D1C24"/>
                </a:solidFill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 defTabSz="914217" eaLnBrk="1" hangingPunct="1"/>
            <a:r>
              <a:rPr lang="en-US" sz="2799" b="1" dirty="0">
                <a:solidFill>
                  <a:srgbClr val="0091D5">
                    <a:lumMod val="75000"/>
                  </a:srgbClr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X 10 – Delayed Snapback Rope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D992EC-3910-4846-B710-5DE4B5ED8039}"/>
              </a:ext>
            </a:extLst>
          </p:cNvPr>
          <p:cNvSpPr txBox="1"/>
          <p:nvPr/>
        </p:nvSpPr>
        <p:spPr>
          <a:xfrm>
            <a:off x="12067728" y="7211028"/>
            <a:ext cx="2304256" cy="864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0262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bject 1">
            <a:extLst>
              <a:ext uri="{FF2B5EF4-FFF2-40B4-BE49-F238E27FC236}">
                <a16:creationId xmlns:a16="http://schemas.microsoft.com/office/drawing/2014/main" id="{8FE84C9B-3122-4E52-8A5B-FD4AB2ED9B0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14630400" cy="8229600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buFont typeface="Calibri" panose="020F0502020204030204" pitchFamily="34" charset="0"/>
              <a:buNone/>
            </a:pPr>
            <a:endParaRPr lang="en-US" altLang="en-US"/>
          </a:p>
        </p:txBody>
      </p:sp>
      <p:sp>
        <p:nvSpPr>
          <p:cNvPr id="17411" name="object 3">
            <a:extLst>
              <a:ext uri="{FF2B5EF4-FFF2-40B4-BE49-F238E27FC236}">
                <a16:creationId xmlns:a16="http://schemas.microsoft.com/office/drawing/2014/main" id="{0BF67087-F4BC-4ABE-B281-A47F0AF9891C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8963" y="1690688"/>
            <a:ext cx="6737350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125"/>
              </a:lnSpc>
              <a:buSzPct val="100000"/>
              <a:buFont typeface="Calibri" panose="020F0502020204030204" pitchFamily="34" charset="0"/>
              <a:buNone/>
            </a:pPr>
            <a:r>
              <a:rPr lang="ru-RU" altLang="en-US" sz="5400">
                <a:solidFill>
                  <a:srgbClr val="FFFFFF"/>
                </a:solidFill>
                <a:latin typeface="Georgia" panose="02040502050405020303" pitchFamily="18" charset="0"/>
              </a:rPr>
              <a:t>Better Ideas in Action</a:t>
            </a:r>
          </a:p>
        </p:txBody>
      </p:sp>
      <p:sp>
        <p:nvSpPr>
          <p:cNvPr id="17412" name="object 4">
            <a:extLst>
              <a:ext uri="{FF2B5EF4-FFF2-40B4-BE49-F238E27FC236}">
                <a16:creationId xmlns:a16="http://schemas.microsoft.com/office/drawing/2014/main" id="{AB333369-141B-4E2C-A394-A2DA17FBB64B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11200" y="3509963"/>
            <a:ext cx="3249613" cy="52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4088"/>
              </a:lnSpc>
              <a:buSzPct val="100000"/>
              <a:buFont typeface="Calibri" panose="020F0502020204030204" pitchFamily="34" charset="0"/>
              <a:buNone/>
            </a:pPr>
            <a:r>
              <a:rPr lang="en-GB" altLang="en-US" sz="3600" dirty="0">
                <a:solidFill>
                  <a:srgbClr val="FFFFFF"/>
                </a:solidFill>
                <a:latin typeface="Georgia" panose="02040502050405020303" pitchFamily="18" charset="0"/>
              </a:rPr>
              <a:t>Towing Ropes</a:t>
            </a:r>
            <a:endParaRPr lang="ru-RU" altLang="en-US" sz="360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17413" name="object 5">
            <a:extLst>
              <a:ext uri="{FF2B5EF4-FFF2-40B4-BE49-F238E27FC236}">
                <a16:creationId xmlns:a16="http://schemas.microsoft.com/office/drawing/2014/main" id="{7F1A93FA-ECDB-4D80-8214-182BF907CBB7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93763" y="6781800"/>
            <a:ext cx="23177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813"/>
              </a:lnSpc>
              <a:buSzPct val="100000"/>
              <a:buFont typeface="Calibri" panose="020F0502020204030204" pitchFamily="34" charset="0"/>
              <a:buNone/>
            </a:pPr>
            <a:r>
              <a:rPr lang="ru-RU" altLang="en-US" sz="1600">
                <a:solidFill>
                  <a:srgbClr val="FFFFFF"/>
                </a:solidFill>
                <a:latin typeface="Georgia" panose="02040502050405020303" pitchFamily="18" charset="0"/>
              </a:rPr>
              <a:t>www.garwarefibres.com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6F5FA1-FF9C-4D33-AD29-B850BD672D1F}"/>
              </a:ext>
            </a:extLst>
          </p:cNvPr>
          <p:cNvSpPr txBox="1"/>
          <p:nvPr/>
        </p:nvSpPr>
        <p:spPr>
          <a:xfrm>
            <a:off x="12067728" y="7211028"/>
            <a:ext cx="2304256" cy="864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02159214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9748" y="586148"/>
            <a:ext cx="13318019" cy="430759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Towing Operation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618" y="-307652"/>
            <a:ext cx="184695" cy="61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2" tIns="45711" rIns="91422" bIns="45711" numCol="1" anchor="ctr" anchorCtr="0" compatLnSpc="1">
            <a:prstTxWarp prst="textNoShape">
              <a:avLst/>
            </a:prstTxWarp>
            <a:spAutoFit/>
          </a:bodyPr>
          <a:lstStyle/>
          <a:p>
            <a:pPr defTabSz="914217"/>
            <a:endParaRPr lang="en-US" sz="3399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9392C9B-1676-4A27-9D60-B472E77C34B9}"/>
              </a:ext>
            </a:extLst>
          </p:cNvPr>
          <p:cNvSpPr txBox="1"/>
          <p:nvPr/>
        </p:nvSpPr>
        <p:spPr>
          <a:xfrm>
            <a:off x="11733948" y="7067934"/>
            <a:ext cx="2304256" cy="864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pic>
        <p:nvPicPr>
          <p:cNvPr id="3074" name="Picture 2" descr="Tug - Samson Rope">
            <a:extLst>
              <a:ext uri="{FF2B5EF4-FFF2-40B4-BE49-F238E27FC236}">
                <a16:creationId xmlns:a16="http://schemas.microsoft.com/office/drawing/2014/main" id="{1A57264A-0C4E-477B-A94D-1D15997CE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140" y="1335732"/>
            <a:ext cx="85725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8299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bject 1">
            <a:extLst>
              <a:ext uri="{FF2B5EF4-FFF2-40B4-BE49-F238E27FC236}">
                <a16:creationId xmlns:a16="http://schemas.microsoft.com/office/drawing/2014/main" id="{5AFA17CA-8324-4682-BF46-EE56D757126E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14630400" cy="8229600"/>
          </a:xfrm>
          <a:prstGeom prst="rect">
            <a:avLst/>
          </a:prstGeom>
          <a:blipFill dpi="0" rotWithShape="0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buFont typeface="Calibri" panose="020F0502020204030204" pitchFamily="34" charset="0"/>
              <a:buNone/>
            </a:pPr>
            <a:endParaRPr lang="en-US" alt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E4DA7A9-30B9-484D-918F-A8BDDBE77E9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11200" y="649288"/>
            <a:ext cx="8023225" cy="4413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 fontAlgn="auto">
              <a:lnSpc>
                <a:spcPts val="3176"/>
              </a:lnSpc>
              <a:defRPr/>
            </a:pPr>
            <a:r>
              <a:rPr sz="28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What could we do</a:t>
            </a:r>
            <a:r>
              <a:rPr sz="2800" spc="15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 </a:t>
            </a:r>
            <a:r>
              <a:rPr sz="28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to enhance Towing</a:t>
            </a:r>
            <a:r>
              <a:rPr sz="2800" spc="1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 </a:t>
            </a:r>
            <a:r>
              <a:rPr sz="28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operations</a:t>
            </a:r>
            <a:r>
              <a:rPr sz="2800" spc="23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 </a:t>
            </a:r>
            <a:r>
              <a:rPr sz="28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?</a:t>
            </a:r>
          </a:p>
        </p:txBody>
      </p:sp>
      <p:sp>
        <p:nvSpPr>
          <p:cNvPr id="15364" name="object 4">
            <a:extLst>
              <a:ext uri="{FF2B5EF4-FFF2-40B4-BE49-F238E27FC236}">
                <a16:creationId xmlns:a16="http://schemas.microsoft.com/office/drawing/2014/main" id="{3875C6CB-4A21-460A-91E1-217AD34C4CF3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03663" y="1600200"/>
            <a:ext cx="64230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913"/>
              </a:lnSpc>
            </a:pPr>
            <a:r>
              <a:rPr lang="en-US" altLang="en-US" sz="2400">
                <a:solidFill>
                  <a:srgbClr val="000000"/>
                </a:solidFill>
                <a:latin typeface="COHBVQ+Wingdings" charset="0"/>
                <a:cs typeface="COHBVQ+Wingdings" charset="0"/>
                <a:sym typeface="Wingdings" panose="05000000000000000000" pitchFamily="2" charset="2"/>
              </a:rPr>
              <a:t>❑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>
                <a:solidFill>
                  <a:srgbClr val="00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Weight of ropes should be reduced !</a:t>
            </a:r>
          </a:p>
        </p:txBody>
      </p:sp>
      <p:sp>
        <p:nvSpPr>
          <p:cNvPr id="15365" name="object 5">
            <a:extLst>
              <a:ext uri="{FF2B5EF4-FFF2-40B4-BE49-F238E27FC236}">
                <a16:creationId xmlns:a16="http://schemas.microsoft.com/office/drawing/2014/main" id="{E47BDFA4-7ADE-4033-B5BF-113ED0F58A8C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03663" y="2149475"/>
            <a:ext cx="6176962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913"/>
              </a:lnSpc>
            </a:pPr>
            <a:r>
              <a:rPr lang="en-US" altLang="en-US" sz="2400">
                <a:solidFill>
                  <a:srgbClr val="000000"/>
                </a:solidFill>
                <a:latin typeface="COHBVQ+Wingdings" charset="0"/>
                <a:cs typeface="COHBVQ+Wingdings" charset="0"/>
                <a:sym typeface="Wingdings" panose="05000000000000000000" pitchFamily="2" charset="2"/>
              </a:rPr>
              <a:t>❑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>
                <a:solidFill>
                  <a:srgbClr val="00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Handling of ropes should be easier</a:t>
            </a:r>
          </a:p>
          <a:p>
            <a:pPr>
              <a:lnSpc>
                <a:spcPts val="2925"/>
              </a:lnSpc>
              <a:spcBef>
                <a:spcPts val="1400"/>
              </a:spcBef>
            </a:pPr>
            <a:r>
              <a:rPr lang="en-US" altLang="en-US" sz="2400">
                <a:solidFill>
                  <a:srgbClr val="000000"/>
                </a:solidFill>
                <a:latin typeface="COHBVQ+Wingdings" charset="0"/>
                <a:cs typeface="COHBVQ+Wingdings" charset="0"/>
                <a:sym typeface="Wingdings" panose="05000000000000000000" pitchFamily="2" charset="2"/>
              </a:rPr>
              <a:t>❑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>
                <a:solidFill>
                  <a:srgbClr val="00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Can the bulk be reduced??</a:t>
            </a:r>
          </a:p>
        </p:txBody>
      </p:sp>
      <p:sp>
        <p:nvSpPr>
          <p:cNvPr id="15366" name="object 6">
            <a:extLst>
              <a:ext uri="{FF2B5EF4-FFF2-40B4-BE49-F238E27FC236}">
                <a16:creationId xmlns:a16="http://schemas.microsoft.com/office/drawing/2014/main" id="{18080FBF-C2E6-4973-9C93-D5E37BF405E9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903663" y="3248025"/>
            <a:ext cx="10317162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913"/>
              </a:lnSpc>
            </a:pPr>
            <a:r>
              <a:rPr lang="en-US" altLang="en-US" sz="2400">
                <a:solidFill>
                  <a:srgbClr val="000000"/>
                </a:solidFill>
                <a:latin typeface="COHBVQ+Wingdings" charset="0"/>
                <a:cs typeface="COHBVQ+Wingdings" charset="0"/>
                <a:sym typeface="Wingdings" panose="05000000000000000000" pitchFamily="2" charset="2"/>
              </a:rPr>
              <a:t>❑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>
                <a:solidFill>
                  <a:srgbClr val="00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Can you enhance the movements per coil before retirement ?</a:t>
            </a:r>
          </a:p>
          <a:p>
            <a:pPr>
              <a:lnSpc>
                <a:spcPts val="2913"/>
              </a:lnSpc>
              <a:spcBef>
                <a:spcPts val="1400"/>
              </a:spcBef>
            </a:pPr>
            <a:r>
              <a:rPr lang="en-US" altLang="en-US" sz="2400">
                <a:solidFill>
                  <a:srgbClr val="000000"/>
                </a:solidFill>
                <a:latin typeface="COHBVQ+Wingdings" charset="0"/>
                <a:cs typeface="COHBVQ+Wingdings" charset="0"/>
                <a:sym typeface="Wingdings" panose="05000000000000000000" pitchFamily="2" charset="2"/>
              </a:rPr>
              <a:t>❑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>
                <a:solidFill>
                  <a:srgbClr val="00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Can you develop a rope retirement criteria or inbuilt safety</a:t>
            </a:r>
          </a:p>
          <a:p>
            <a:pPr>
              <a:lnSpc>
                <a:spcPts val="2913"/>
              </a:lnSpc>
              <a:spcBef>
                <a:spcPts val="1450"/>
              </a:spcBef>
            </a:pPr>
            <a:r>
              <a:rPr lang="en-US" altLang="en-US" sz="2400">
                <a:solidFill>
                  <a:srgbClr val="00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features ?</a:t>
            </a:r>
          </a:p>
        </p:txBody>
      </p:sp>
      <p:sp>
        <p:nvSpPr>
          <p:cNvPr id="15367" name="object 7">
            <a:extLst>
              <a:ext uri="{FF2B5EF4-FFF2-40B4-BE49-F238E27FC236}">
                <a16:creationId xmlns:a16="http://schemas.microsoft.com/office/drawing/2014/main" id="{2A4E832D-BB50-443F-B69D-1C922003547F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77863" y="7772400"/>
            <a:ext cx="2222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125"/>
              </a:lnSpc>
              <a:buSzPct val="100000"/>
              <a:buFont typeface="Calibri" panose="020F0502020204030204" pitchFamily="34" charset="0"/>
              <a:buNone/>
            </a:pPr>
            <a:r>
              <a:rPr lang="ru-RU" altLang="en-US" sz="100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54B1D8-E33D-4A34-9679-2365A65FDDB0}"/>
              </a:ext>
            </a:extLst>
          </p:cNvPr>
          <p:cNvSpPr txBox="1"/>
          <p:nvPr/>
        </p:nvSpPr>
        <p:spPr>
          <a:xfrm>
            <a:off x="12067728" y="7211028"/>
            <a:ext cx="2304256" cy="864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bject 1">
            <a:extLst>
              <a:ext uri="{FF2B5EF4-FFF2-40B4-BE49-F238E27FC236}">
                <a16:creationId xmlns:a16="http://schemas.microsoft.com/office/drawing/2014/main" id="{8FE84C9B-3122-4E52-8A5B-FD4AB2ED9B0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113" y="0"/>
            <a:ext cx="14630400" cy="8229600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buFont typeface="Calibri" panose="020F0502020204030204" pitchFamily="34" charset="0"/>
              <a:buNone/>
            </a:pPr>
            <a:endParaRPr lang="en-US" altLang="en-US"/>
          </a:p>
        </p:txBody>
      </p:sp>
      <p:sp>
        <p:nvSpPr>
          <p:cNvPr id="17411" name="object 3">
            <a:extLst>
              <a:ext uri="{FF2B5EF4-FFF2-40B4-BE49-F238E27FC236}">
                <a16:creationId xmlns:a16="http://schemas.microsoft.com/office/drawing/2014/main" id="{0BF67087-F4BC-4ABE-B281-A47F0AF9891C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8963" y="1690688"/>
            <a:ext cx="6737350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125"/>
              </a:lnSpc>
              <a:buSzPct val="100000"/>
              <a:buFont typeface="Calibri" panose="020F0502020204030204" pitchFamily="34" charset="0"/>
              <a:buNone/>
            </a:pPr>
            <a:r>
              <a:rPr lang="ru-RU" altLang="en-US" sz="5400">
                <a:solidFill>
                  <a:srgbClr val="FFFFFF"/>
                </a:solidFill>
                <a:latin typeface="Georgia" panose="02040502050405020303" pitchFamily="18" charset="0"/>
              </a:rPr>
              <a:t>Better Ideas in Action</a:t>
            </a:r>
          </a:p>
        </p:txBody>
      </p:sp>
      <p:sp>
        <p:nvSpPr>
          <p:cNvPr id="17412" name="object 4">
            <a:extLst>
              <a:ext uri="{FF2B5EF4-FFF2-40B4-BE49-F238E27FC236}">
                <a16:creationId xmlns:a16="http://schemas.microsoft.com/office/drawing/2014/main" id="{AB333369-141B-4E2C-A394-A2DA17FBB64B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11200" y="3509963"/>
            <a:ext cx="4443760" cy="52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4088"/>
              </a:lnSpc>
              <a:buSzPct val="100000"/>
              <a:buFont typeface="Calibri" panose="020F0502020204030204" pitchFamily="34" charset="0"/>
              <a:buNone/>
            </a:pPr>
            <a:r>
              <a:rPr lang="en-US" altLang="en-US" sz="3600" dirty="0">
                <a:solidFill>
                  <a:srgbClr val="FFFFFF"/>
                </a:solidFill>
                <a:latin typeface="Georgia" panose="02040502050405020303" pitchFamily="18" charset="0"/>
              </a:rPr>
              <a:t>X2 Ultra ropes</a:t>
            </a:r>
            <a:endParaRPr lang="ru-RU" altLang="en-US" sz="360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88F25-569D-4DCC-B638-A78B0F8DF7BA}"/>
              </a:ext>
            </a:extLst>
          </p:cNvPr>
          <p:cNvSpPr txBox="1"/>
          <p:nvPr/>
        </p:nvSpPr>
        <p:spPr>
          <a:xfrm>
            <a:off x="12067728" y="7211028"/>
            <a:ext cx="2304256" cy="864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>
            <a:extLst>
              <a:ext uri="{FF2B5EF4-FFF2-40B4-BE49-F238E27FC236}">
                <a16:creationId xmlns:a16="http://schemas.microsoft.com/office/drawing/2014/main" id="{8E4E7B7C-DF15-4FDB-BD79-106605F9967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02432" y="733002"/>
            <a:ext cx="11737304" cy="430759"/>
          </a:xfrm>
        </p:spPr>
        <p:txBody>
          <a:bodyPr/>
          <a:lstStyle/>
          <a:p>
            <a:pPr eaLnBrk="1" hangingPunct="1">
              <a:defRPr/>
            </a:pPr>
            <a:r>
              <a:rPr lang="en-US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X2 Ultra Ropes (Sinking Mixed Rope for Towing Application)</a:t>
            </a:r>
          </a:p>
        </p:txBody>
      </p:sp>
      <p:cxnSp>
        <p:nvCxnSpPr>
          <p:cNvPr id="20483" name="Straight Connector 8">
            <a:extLst>
              <a:ext uri="{FF2B5EF4-FFF2-40B4-BE49-F238E27FC236}">
                <a16:creationId xmlns:a16="http://schemas.microsoft.com/office/drawing/2014/main" id="{EE755F7F-06D9-4648-A1A3-8338C6BCC33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92150" y="1163638"/>
            <a:ext cx="13246100" cy="0"/>
          </a:xfrm>
          <a:prstGeom prst="line">
            <a:avLst/>
          </a:prstGeom>
          <a:noFill/>
          <a:ln w="9525" algn="ctr">
            <a:solidFill>
              <a:srgbClr val="ED1C2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1C863BB-6961-441D-9DF4-8BA717E74CA2}"/>
              </a:ext>
            </a:extLst>
          </p:cNvPr>
          <p:cNvSpPr txBox="1"/>
          <p:nvPr/>
        </p:nvSpPr>
        <p:spPr>
          <a:xfrm>
            <a:off x="669925" y="1247775"/>
            <a:ext cx="13508038" cy="9679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SzPct val="100000"/>
              <a:buFont typeface="Calibri" panose="020F0502020204030204" pitchFamily="34" charset="0"/>
              <a:buNone/>
              <a:defRPr/>
            </a:pPr>
            <a:r>
              <a:rPr lang="en-US" sz="2000" dirty="0">
                <a:latin typeface="+mj-lt"/>
                <a:cs typeface="+mn-cs"/>
              </a:rPr>
              <a:t>The new technologically superior X2 Ultra ropes made from composite Fiber of high tenacity polyester &amp; X2 yarn in a specified composition for the towing purpose.</a:t>
            </a:r>
          </a:p>
        </p:txBody>
      </p:sp>
      <p:sp>
        <p:nvSpPr>
          <p:cNvPr id="20485" name="Rectangle 11">
            <a:extLst>
              <a:ext uri="{FF2B5EF4-FFF2-40B4-BE49-F238E27FC236}">
                <a16:creationId xmlns:a16="http://schemas.microsoft.com/office/drawing/2014/main" id="{F7C66D8E-CE9E-4BA3-9AC3-488D71C41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618" y="2530624"/>
            <a:ext cx="34876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buFont typeface="Calibri" panose="020F0502020204030204" pitchFamily="34" charset="0"/>
              <a:buNone/>
            </a:pPr>
            <a:r>
              <a:rPr lang="en-IN" altLang="en-US" sz="2000" b="1" dirty="0"/>
              <a:t>Technical Specifications</a:t>
            </a:r>
          </a:p>
        </p:txBody>
      </p:sp>
      <p:cxnSp>
        <p:nvCxnSpPr>
          <p:cNvPr id="20486" name="Straight Connector 12">
            <a:extLst>
              <a:ext uri="{FF2B5EF4-FFF2-40B4-BE49-F238E27FC236}">
                <a16:creationId xmlns:a16="http://schemas.microsoft.com/office/drawing/2014/main" id="{11B4E84D-41C1-4DEE-BBFE-BB0CC41044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0368" y="2976711"/>
            <a:ext cx="418633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5A8944E-78B5-403A-B2A3-AEA686398B0E}"/>
              </a:ext>
            </a:extLst>
          </p:cNvPr>
          <p:cNvSpPr/>
          <p:nvPr/>
        </p:nvSpPr>
        <p:spPr>
          <a:xfrm>
            <a:off x="618456" y="3022749"/>
            <a:ext cx="4536504" cy="281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693" indent="-285693" eaLnBrk="1" hangingPunct="1">
              <a:lnSpc>
                <a:spcPct val="150000"/>
              </a:lnSpc>
              <a:buSzPct val="100000"/>
              <a:buFont typeface="Symbol" panose="05050102010706020507" pitchFamily="18" charset="2"/>
              <a:buChar char=""/>
              <a:defRPr/>
            </a:pPr>
            <a:r>
              <a:rPr lang="en-US" sz="2000" dirty="0">
                <a:latin typeface="+mj-lt"/>
                <a:cs typeface="+mn-cs"/>
              </a:rPr>
              <a:t>Material: </a:t>
            </a:r>
            <a:r>
              <a:rPr lang="en-IN" sz="2000" b="1" dirty="0">
                <a:solidFill>
                  <a:prstClr val="black"/>
                </a:solidFill>
                <a:latin typeface="Calibri Light" panose="020F0302020204030204"/>
              </a:rPr>
              <a:t>X2 (50%) &amp; Polyester (50%)</a:t>
            </a:r>
            <a:endParaRPr lang="en-US" sz="2000" dirty="0">
              <a:latin typeface="+mj-lt"/>
              <a:cs typeface="+mn-cs"/>
            </a:endParaRPr>
          </a:p>
          <a:p>
            <a:pPr marL="285693" indent="-285693" eaLnBrk="1" hangingPunct="1">
              <a:lnSpc>
                <a:spcPct val="150000"/>
              </a:lnSpc>
              <a:buSzPct val="100000"/>
              <a:buFont typeface="Symbol" panose="05050102010706020507" pitchFamily="18" charset="2"/>
              <a:buChar char=""/>
              <a:defRPr/>
            </a:pPr>
            <a:r>
              <a:rPr lang="en-US" sz="2000" dirty="0">
                <a:latin typeface="+mj-lt"/>
                <a:cs typeface="+mn-cs"/>
              </a:rPr>
              <a:t>Construction : 8 Strand</a:t>
            </a:r>
          </a:p>
          <a:p>
            <a:pPr marL="285693" indent="-285693" eaLnBrk="1" hangingPunct="1">
              <a:lnSpc>
                <a:spcPct val="150000"/>
              </a:lnSpc>
              <a:buSzPct val="100000"/>
              <a:buFont typeface="Symbol" panose="05050102010706020507" pitchFamily="18" charset="2"/>
              <a:buChar char=""/>
              <a:defRPr/>
            </a:pPr>
            <a:r>
              <a:rPr lang="en-US" sz="2000" dirty="0">
                <a:latin typeface="+mj-lt"/>
                <a:cs typeface="+mn-cs"/>
              </a:rPr>
              <a:t>Color : Natural White</a:t>
            </a:r>
          </a:p>
          <a:p>
            <a:pPr marL="285693" indent="-285693" eaLnBrk="1" hangingPunct="1">
              <a:lnSpc>
                <a:spcPct val="150000"/>
              </a:lnSpc>
              <a:buSzPct val="100000"/>
              <a:buFont typeface="Symbol" panose="05050102010706020507" pitchFamily="18" charset="2"/>
              <a:buChar char=""/>
              <a:defRPr/>
            </a:pPr>
            <a:r>
              <a:rPr lang="en-US" sz="2000" dirty="0">
                <a:latin typeface="+mj-lt"/>
                <a:cs typeface="+mn-cs"/>
              </a:rPr>
              <a:t>Elongation @ Break : 18 – 20 %</a:t>
            </a:r>
          </a:p>
          <a:p>
            <a:pPr marL="285693" indent="-285693" eaLnBrk="1" hangingPunct="1">
              <a:lnSpc>
                <a:spcPct val="150000"/>
              </a:lnSpc>
              <a:buSzPct val="100000"/>
              <a:buFont typeface="Symbol" panose="05050102010706020507" pitchFamily="18" charset="2"/>
              <a:buChar char=""/>
              <a:defRPr/>
            </a:pPr>
            <a:r>
              <a:rPr lang="en-US" sz="2000" dirty="0">
                <a:latin typeface="+mj-lt"/>
                <a:cs typeface="+mn-cs"/>
              </a:rPr>
              <a:t>Specific gravity : 1.13</a:t>
            </a:r>
          </a:p>
          <a:p>
            <a:pPr marL="285693" indent="-285693" eaLnBrk="1" hangingPunct="1">
              <a:lnSpc>
                <a:spcPct val="150000"/>
              </a:lnSpc>
              <a:buSzPct val="100000"/>
              <a:buFont typeface="Symbol" panose="05050102010706020507" pitchFamily="18" charset="2"/>
              <a:buChar char=""/>
              <a:defRPr/>
            </a:pPr>
            <a:r>
              <a:rPr lang="en-US" sz="2000" dirty="0">
                <a:cs typeface="+mn-cs"/>
              </a:rPr>
              <a:t>MEG 4 complaint</a:t>
            </a:r>
            <a:endParaRPr lang="en-IN" sz="2000" dirty="0">
              <a:cs typeface="+mn-cs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B1160AF7-B807-4AB4-9064-E99891B35F1C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487766" y="3092570"/>
            <a:ext cx="2224088" cy="34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913"/>
              </a:lnSpc>
            </a:pPr>
            <a:r>
              <a:rPr lang="en-US" altLang="en-US" sz="2200" dirty="0">
                <a:solidFill>
                  <a:srgbClr val="000000"/>
                </a:solidFill>
                <a:latin typeface="COHBVQ+Wingdings" charset="0"/>
                <a:cs typeface="COHBVQ+Wingdings" charset="0"/>
                <a:sym typeface="Wingdings" panose="05000000000000000000" pitchFamily="2" charset="2"/>
              </a:rPr>
              <a:t>✓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200" dirty="0">
                <a:solidFill>
                  <a:srgbClr val="00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Downsizing</a:t>
            </a: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CC0D79AC-EA23-40A0-8423-DFD4D137D1C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138641" y="3616445"/>
            <a:ext cx="6526213" cy="25943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ts val="2187"/>
              </a:lnSpc>
              <a:defRPr/>
            </a:pPr>
            <a:r>
              <a:rPr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Verdana"/>
                <a:cs typeface="Verdana"/>
                <a:sym typeface="Wingdings"/>
              </a:rPr>
              <a:t>20%</a:t>
            </a:r>
            <a:r>
              <a:rPr spc="23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Verdana"/>
                <a:cs typeface="Verdana"/>
                <a:sym typeface="Wingdings"/>
              </a:rPr>
              <a:t> </a:t>
            </a:r>
            <a:r>
              <a:rPr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Verdana"/>
                <a:cs typeface="Verdana"/>
                <a:sym typeface="Wingdings"/>
              </a:rPr>
              <a:t>REDUCTION IN</a:t>
            </a:r>
            <a:r>
              <a:rPr spc="1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Verdana"/>
                <a:cs typeface="Verdana"/>
                <a:sym typeface="Wingdings"/>
              </a:rPr>
              <a:t> </a:t>
            </a:r>
            <a:r>
              <a:rPr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Verdana"/>
                <a:cs typeface="Verdana"/>
                <a:sym typeface="Wingdings"/>
              </a:rPr>
              <a:t>ROPE</a:t>
            </a:r>
            <a:r>
              <a:rPr spc="18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Verdana"/>
                <a:cs typeface="Verdana"/>
                <a:sym typeface="Wingdings"/>
              </a:rPr>
              <a:t> </a:t>
            </a:r>
            <a:r>
              <a:rPr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Verdana"/>
                <a:cs typeface="Verdana"/>
                <a:sym typeface="Wingdings"/>
              </a:rPr>
              <a:t>BULK</a:t>
            </a:r>
            <a:r>
              <a:rPr spc="-1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Verdana"/>
                <a:cs typeface="Verdana"/>
                <a:sym typeface="Wingdings"/>
              </a:rPr>
              <a:t> </a:t>
            </a:r>
            <a:r>
              <a:rPr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Verdana"/>
                <a:cs typeface="Verdana"/>
                <a:sym typeface="Wingdings"/>
              </a:rPr>
              <a:t>FOR SAME</a:t>
            </a:r>
            <a:r>
              <a:rPr spc="-18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Verdana"/>
                <a:cs typeface="Verdana"/>
                <a:sym typeface="Wingdings"/>
              </a:rPr>
              <a:t> </a:t>
            </a:r>
            <a:r>
              <a:rPr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Verdana"/>
                <a:cs typeface="Verdana"/>
                <a:sym typeface="Wingdings"/>
              </a:rPr>
              <a:t>STRENGTH</a:t>
            </a: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97E5A7F3-EAA7-464A-9745-740CCEBA4CF0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138641" y="4027608"/>
            <a:ext cx="3273425" cy="2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188"/>
              </a:lnSpc>
            </a:pPr>
            <a:r>
              <a:rPr lang="en-US" altLang="en-US" dirty="0">
                <a:solidFill>
                  <a:srgbClr val="000000"/>
                </a:solidFill>
                <a:latin typeface="COHBVQ+Wingdings" charset="0"/>
                <a:cs typeface="COHBVQ+Wingdings" charset="0"/>
                <a:sym typeface="Wingdings" panose="05000000000000000000" pitchFamily="2" charset="2"/>
              </a:rPr>
              <a:t>▪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Easier handling for crew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8625AFC9-BA4D-4AAB-8CDB-21A1B0844A06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38641" y="4440358"/>
            <a:ext cx="7707313" cy="67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188"/>
              </a:lnSpc>
            </a:pPr>
            <a:r>
              <a:rPr lang="en-US" altLang="en-US" dirty="0">
                <a:solidFill>
                  <a:srgbClr val="000000"/>
                </a:solidFill>
                <a:latin typeface="COHBVQ+Wingdings" charset="0"/>
                <a:cs typeface="COHBVQ+Wingdings" charset="0"/>
                <a:sym typeface="Wingdings" panose="05000000000000000000" pitchFamily="2" charset="2"/>
              </a:rPr>
              <a:t>▪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Reduced load on winches and capstans and thus reduced wear</a:t>
            </a:r>
          </a:p>
          <a:p>
            <a:pPr>
              <a:lnSpc>
                <a:spcPts val="2188"/>
              </a:lnSpc>
              <a:spcBef>
                <a:spcPts val="1000"/>
              </a:spcBef>
            </a:pPr>
            <a:r>
              <a:rPr lang="en-US" altLang="en-US" dirty="0">
                <a:solidFill>
                  <a:srgbClr val="000000"/>
                </a:solidFill>
                <a:latin typeface="COHBVQ+Wingdings" charset="0"/>
                <a:cs typeface="COHBVQ+Wingdings" charset="0"/>
                <a:sym typeface="Wingdings" panose="05000000000000000000" pitchFamily="2" charset="2"/>
              </a:rPr>
              <a:t>▪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Better rope at same coil price</a:t>
            </a: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8DBD83D9-CBED-4404-BCFC-64B6E038EDDC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487766" y="5288083"/>
            <a:ext cx="7751763" cy="34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913"/>
              </a:lnSpc>
            </a:pPr>
            <a:r>
              <a:rPr lang="en-US" altLang="en-US" sz="2200" dirty="0">
                <a:solidFill>
                  <a:srgbClr val="000000"/>
                </a:solidFill>
                <a:latin typeface="COHBVQ+Wingdings" charset="0"/>
                <a:cs typeface="COHBVQ+Wingdings" charset="0"/>
                <a:sym typeface="Wingdings" panose="05000000000000000000" pitchFamily="2" charset="2"/>
              </a:rPr>
              <a:t>✓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200" dirty="0">
                <a:solidFill>
                  <a:srgbClr val="00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Better TCLL value - Increase in operational life</a:t>
            </a: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DC944C24-E4D7-41DF-AB5F-166507FE931D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138641" y="5810370"/>
            <a:ext cx="3275013" cy="2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188"/>
              </a:lnSpc>
            </a:pPr>
            <a:r>
              <a:rPr lang="en-US" altLang="en-US" dirty="0">
                <a:solidFill>
                  <a:srgbClr val="000000"/>
                </a:solidFill>
                <a:latin typeface="COHBVQ+Wingdings" charset="0"/>
                <a:cs typeface="COHBVQ+Wingdings" charset="0"/>
                <a:sym typeface="Wingdings" panose="05000000000000000000" pitchFamily="2" charset="2"/>
              </a:rPr>
              <a:t>▪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Class leading TCLL value</a:t>
            </a:r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52FF138F-F6B6-4981-9339-618C5807B789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121179" y="6279424"/>
            <a:ext cx="8670925" cy="67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188"/>
              </a:lnSpc>
            </a:pPr>
            <a:r>
              <a:rPr lang="en-US" altLang="en-US">
                <a:solidFill>
                  <a:srgbClr val="000000"/>
                </a:solidFill>
                <a:latin typeface="COHBVQ+Wingdings" charset="0"/>
                <a:cs typeface="COHBVQ+Wingdings" charset="0"/>
                <a:sym typeface="Wingdings" panose="05000000000000000000" pitchFamily="2" charset="2"/>
              </a:rPr>
              <a:t>▪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TCLL cycles for X2 Ultra is more than 2.5 times Maxiflex</a:t>
            </a:r>
          </a:p>
          <a:p>
            <a:pPr>
              <a:lnSpc>
                <a:spcPts val="2188"/>
              </a:lnSpc>
              <a:spcBef>
                <a:spcPts val="1000"/>
              </a:spcBef>
            </a:pPr>
            <a:r>
              <a:rPr lang="en-US" altLang="en-US">
                <a:solidFill>
                  <a:srgbClr val="000000"/>
                </a:solidFill>
                <a:latin typeface="COHBVQ+Wingdings" charset="0"/>
                <a:cs typeface="COHBVQ+Wingdings" charset="0"/>
                <a:sym typeface="Wingdings" panose="05000000000000000000" pitchFamily="2" charset="2"/>
              </a:rPr>
              <a:t>▪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Higher TCLL imply twice number of movements before rope retirement</a:t>
            </a: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9E798877-197A-4791-AD5E-46AF1825B199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467129" y="7070845"/>
            <a:ext cx="3006725" cy="34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913"/>
              </a:lnSpc>
            </a:pPr>
            <a:r>
              <a:rPr lang="en-US" altLang="en-US" sz="2200" dirty="0">
                <a:solidFill>
                  <a:srgbClr val="000000"/>
                </a:solidFill>
                <a:latin typeface="COHBVQ+Wingdings" charset="0"/>
                <a:cs typeface="COHBVQ+Wingdings" charset="0"/>
                <a:sym typeface="Wingdings" panose="05000000000000000000" pitchFamily="2" charset="2"/>
              </a:rPr>
              <a:t>✓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200" dirty="0">
                <a:solidFill>
                  <a:srgbClr val="00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Lower Snapback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BAF7383A-4F07-4976-A3B6-DB766587B70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121179" y="7594720"/>
            <a:ext cx="4044950" cy="2644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ts val="2187"/>
              </a:lnSpc>
              <a:defRPr/>
            </a:pPr>
            <a:r>
              <a:rPr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•</a:t>
            </a:r>
            <a:r>
              <a:rPr spc="1164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Verdana"/>
                <a:cs typeface="Verdana"/>
                <a:sym typeface="Wingdings"/>
              </a:rPr>
              <a:t>Crew Safety </a:t>
            </a:r>
            <a:r>
              <a:rPr spc="14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Verdana"/>
                <a:cs typeface="Verdana"/>
                <a:sym typeface="Wingdings"/>
              </a:rPr>
              <a:t>is</a:t>
            </a:r>
            <a:r>
              <a:rPr spc="-12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Verdana"/>
                <a:cs typeface="Verdana"/>
                <a:sym typeface="Wingdings"/>
              </a:rPr>
              <a:t> </a:t>
            </a:r>
            <a:r>
              <a:rPr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Verdana"/>
                <a:cs typeface="Verdana"/>
                <a:sym typeface="Wingdings"/>
              </a:rPr>
              <a:t>most important!</a:t>
            </a:r>
          </a:p>
        </p:txBody>
      </p:sp>
      <p:sp>
        <p:nvSpPr>
          <p:cNvPr id="23" name="object 8">
            <a:extLst>
              <a:ext uri="{FF2B5EF4-FFF2-40B4-BE49-F238E27FC236}">
                <a16:creationId xmlns:a16="http://schemas.microsoft.com/office/drawing/2014/main" id="{2843E732-5382-4A69-AE06-4F207B9DFA0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600776" y="2661437"/>
            <a:ext cx="4222156" cy="28212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ts val="2238"/>
              </a:lnSpc>
              <a:defRPr/>
            </a:pPr>
            <a:r>
              <a:rPr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+mn-lt"/>
                <a:cs typeface="+mn-cs"/>
                <a:sym typeface="Wingdings"/>
              </a:rPr>
              <a:t>Features</a:t>
            </a:r>
            <a:r>
              <a:rPr sz="2000" b="1" spc="-25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+mn-lt"/>
                <a:cs typeface="+mn-cs"/>
                <a:sym typeface="Wingdings"/>
              </a:rPr>
              <a:t> </a:t>
            </a:r>
            <a:r>
              <a:rPr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+mn-lt"/>
                <a:cs typeface="+mn-cs"/>
                <a:sym typeface="Wingdings"/>
              </a:rPr>
              <a:t>/</a:t>
            </a:r>
            <a:r>
              <a:rPr sz="2000" b="1" spc="-18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+mn-lt"/>
                <a:cs typeface="+mn-cs"/>
                <a:sym typeface="Wingdings"/>
              </a:rPr>
              <a:t> </a:t>
            </a:r>
            <a:r>
              <a:rPr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+mn-lt"/>
                <a:cs typeface="+mn-cs"/>
                <a:sym typeface="Wingdings"/>
              </a:rPr>
              <a:t>Benefits</a:t>
            </a:r>
          </a:p>
        </p:txBody>
      </p:sp>
      <p:cxnSp>
        <p:nvCxnSpPr>
          <p:cNvPr id="25" name="Straight Connector 12">
            <a:extLst>
              <a:ext uri="{FF2B5EF4-FFF2-40B4-BE49-F238E27FC236}">
                <a16:creationId xmlns:a16="http://schemas.microsoft.com/office/drawing/2014/main" id="{0F63E105-FEED-4F28-95B7-DA69BF9E574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00776" y="2988036"/>
            <a:ext cx="418633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 1"/>
          <p:cNvSpPr/>
          <p:nvPr/>
        </p:nvSpPr>
        <p:spPr>
          <a:xfrm>
            <a:off x="-821704" y="639922"/>
            <a:ext cx="9215246" cy="52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 eaLnBrk="1" hangingPunct="1"/>
            <a:r>
              <a:rPr lang="en-US" sz="2799" b="1" dirty="0">
                <a:solidFill>
                  <a:srgbClr val="000000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X2 ULTRA ROPES FOR TOWING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728075"/>
              </p:ext>
            </p:extLst>
          </p:nvPr>
        </p:nvGraphicFramePr>
        <p:xfrm>
          <a:off x="915954" y="1706134"/>
          <a:ext cx="7767398" cy="2984713"/>
        </p:xfrm>
        <a:graphic>
          <a:graphicData uri="http://schemas.openxmlformats.org/drawingml/2006/table">
            <a:tbl>
              <a:tblPr/>
              <a:tblGrid>
                <a:gridCol w="782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2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9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7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48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91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23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6096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FLEX ROPE</a:t>
                      </a:r>
                    </a:p>
                  </a:txBody>
                  <a:tcPr marL="6425" marR="6425" marT="64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X2 ULTRA ROPE</a:t>
                      </a:r>
                    </a:p>
                  </a:txBody>
                  <a:tcPr marL="6425" marR="6425" marT="64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%  DIFF.</a:t>
                      </a:r>
                    </a:p>
                  </a:txBody>
                  <a:tcPr marL="6425" marR="6425" marT="64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921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Dia</a:t>
                      </a:r>
                    </a:p>
                  </a:txBody>
                  <a:tcPr marL="6425" marR="6425" marT="64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Wt./m </a:t>
                      </a:r>
                    </a:p>
                  </a:txBody>
                  <a:tcPr marL="6425" marR="6425" marT="6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BS</a:t>
                      </a:r>
                    </a:p>
                  </a:txBody>
                  <a:tcPr marL="6425" marR="6425" marT="6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Dia </a:t>
                      </a:r>
                    </a:p>
                  </a:txBody>
                  <a:tcPr marL="6425" marR="6425" marT="64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Wt./m </a:t>
                      </a:r>
                    </a:p>
                  </a:txBody>
                  <a:tcPr marL="6425" marR="6425" marT="6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BS</a:t>
                      </a:r>
                    </a:p>
                  </a:txBody>
                  <a:tcPr marL="6425" marR="6425" marT="6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60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6425" marR="6425" marT="64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2.25</a:t>
                      </a:r>
                    </a:p>
                  </a:txBody>
                  <a:tcPr marL="6425" marR="6425" marT="6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82600</a:t>
                      </a:r>
                    </a:p>
                  </a:txBody>
                  <a:tcPr marL="6425" marR="6425" marT="6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6425" marR="6425" marT="64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1.84</a:t>
                      </a:r>
                    </a:p>
                  </a:txBody>
                  <a:tcPr marL="6425" marR="6425" marT="6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83000</a:t>
                      </a:r>
                    </a:p>
                  </a:txBody>
                  <a:tcPr marL="6425" marR="6425" marT="6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18.2</a:t>
                      </a:r>
                    </a:p>
                  </a:txBody>
                  <a:tcPr marL="6425" marR="6425" marT="64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60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6425" marR="6425" marT="64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3.52</a:t>
                      </a:r>
                    </a:p>
                  </a:txBody>
                  <a:tcPr marL="6425" marR="6425" marT="6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125500</a:t>
                      </a:r>
                    </a:p>
                  </a:txBody>
                  <a:tcPr marL="6425" marR="6425" marT="6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6425" marR="6425" marT="64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2.85</a:t>
                      </a:r>
                    </a:p>
                  </a:txBody>
                  <a:tcPr marL="6425" marR="6425" marT="6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126000</a:t>
                      </a:r>
                    </a:p>
                  </a:txBody>
                  <a:tcPr marL="6425" marR="6425" marT="6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19.1</a:t>
                      </a:r>
                    </a:p>
                  </a:txBody>
                  <a:tcPr marL="6425" marR="6425" marT="64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4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85</a:t>
                      </a:r>
                    </a:p>
                  </a:txBody>
                  <a:tcPr marL="6425" marR="6425" marT="64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3.97</a:t>
                      </a:r>
                    </a:p>
                  </a:txBody>
                  <a:tcPr marL="6425" marR="6425" marT="6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140000</a:t>
                      </a:r>
                    </a:p>
                  </a:txBody>
                  <a:tcPr marL="6425" marR="6425" marT="6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6425" marR="6425" marT="64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3.35</a:t>
                      </a:r>
                    </a:p>
                  </a:txBody>
                  <a:tcPr marL="6425" marR="6425" marT="6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145000</a:t>
                      </a:r>
                    </a:p>
                  </a:txBody>
                  <a:tcPr marL="6425" marR="6425" marT="6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15.8</a:t>
                      </a:r>
                    </a:p>
                  </a:txBody>
                  <a:tcPr marL="6425" marR="6425" marT="64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187408" y="1706134"/>
            <a:ext cx="4286241" cy="27515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24000" rIns="324000" rtlCol="0" anchor="ctr">
            <a:spAutoFit/>
          </a:bodyPr>
          <a:lstStyle/>
          <a:p>
            <a:pPr algn="ctr" defTabSz="914217"/>
            <a:r>
              <a:rPr lang="en-US" sz="4320" b="1" dirty="0">
                <a:solidFill>
                  <a:srgbClr val="1351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ＭＳ Ｐゴシック" pitchFamily="34" charset="-128"/>
              </a:rPr>
              <a:t>18% ADVANTAGE OVER FLEX Ropes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516455-5505-4D4C-BFBA-09FCECCA2CCC}"/>
              </a:ext>
            </a:extLst>
          </p:cNvPr>
          <p:cNvSpPr txBox="1"/>
          <p:nvPr/>
        </p:nvSpPr>
        <p:spPr>
          <a:xfrm>
            <a:off x="12067728" y="7211028"/>
            <a:ext cx="2304256" cy="864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2207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1">
            <a:extLst>
              <a:ext uri="{FF2B5EF4-FFF2-40B4-BE49-F238E27FC236}">
                <a16:creationId xmlns:a16="http://schemas.microsoft.com/office/drawing/2014/main" id="{2D174D9D-8223-4C23-9D21-CE2B77BFCDC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14630400" cy="8229600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buFont typeface="Calibri" panose="020F0502020204030204" pitchFamily="34" charset="0"/>
              <a:buNone/>
            </a:pPr>
            <a:endParaRPr lang="en-US" altLang="en-US"/>
          </a:p>
        </p:txBody>
      </p:sp>
      <p:sp>
        <p:nvSpPr>
          <p:cNvPr id="5123" name="object 3">
            <a:extLst>
              <a:ext uri="{FF2B5EF4-FFF2-40B4-BE49-F238E27FC236}">
                <a16:creationId xmlns:a16="http://schemas.microsoft.com/office/drawing/2014/main" id="{60F95C2E-7790-4F8A-B43B-54EE4C247D05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8963" y="1690688"/>
            <a:ext cx="6737350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125"/>
              </a:lnSpc>
              <a:buSzPct val="100000"/>
              <a:buFont typeface="Calibri" panose="020F0502020204030204" pitchFamily="34" charset="0"/>
              <a:buNone/>
            </a:pPr>
            <a:r>
              <a:rPr lang="ru-RU" altLang="en-US" sz="5400">
                <a:solidFill>
                  <a:srgbClr val="FFFFFF"/>
                </a:solidFill>
                <a:latin typeface="Georgia" panose="02040502050405020303" pitchFamily="18" charset="0"/>
              </a:rPr>
              <a:t>Better Ideas in 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5B5845-4A45-415A-8337-52F32CBB0C1D}"/>
              </a:ext>
            </a:extLst>
          </p:cNvPr>
          <p:cNvSpPr txBox="1"/>
          <p:nvPr/>
        </p:nvSpPr>
        <p:spPr>
          <a:xfrm>
            <a:off x="8395320" y="5266928"/>
            <a:ext cx="5976664" cy="2808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5124" name="object 4">
            <a:extLst>
              <a:ext uri="{FF2B5EF4-FFF2-40B4-BE49-F238E27FC236}">
                <a16:creationId xmlns:a16="http://schemas.microsoft.com/office/drawing/2014/main" id="{BD710CD2-ABB4-40A1-8145-AA7BE5C81C8B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55462" y="5266928"/>
            <a:ext cx="4731792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4538"/>
              </a:lnSpc>
              <a:buSzPct val="100000"/>
              <a:buFont typeface="Calibri" panose="020F0502020204030204" pitchFamily="34" charset="0"/>
              <a:buNone/>
            </a:pPr>
            <a:r>
              <a:rPr lang="en-GB" altLang="en-US" sz="4000" dirty="0">
                <a:latin typeface="Georgia" panose="02040502050405020303" pitchFamily="18" charset="0"/>
              </a:rPr>
              <a:t>HMPE Soft Shackle</a:t>
            </a:r>
            <a:endParaRPr lang="ru-RU" altLang="en-US" sz="4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91892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9748" y="586148"/>
            <a:ext cx="13318019" cy="86487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IN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Properties of different types of materials</a:t>
            </a:r>
            <a:endParaRPr lang="en-US" sz="2799" b="1" dirty="0">
              <a:solidFill>
                <a:schemeClr val="tx1"/>
              </a:solidFill>
              <a:latin typeface="Georgia" pitchFamily="18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618" y="-307652"/>
            <a:ext cx="184695" cy="61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2" tIns="45711" rIns="91422" bIns="45711" numCol="1" anchor="ctr" anchorCtr="0" compatLnSpc="1">
            <a:prstTxWarp prst="textNoShape">
              <a:avLst/>
            </a:prstTxWarp>
            <a:spAutoFit/>
          </a:bodyPr>
          <a:lstStyle/>
          <a:p>
            <a:pPr defTabSz="914217"/>
            <a:endParaRPr lang="en-US" sz="3399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594217"/>
              </p:ext>
            </p:extLst>
          </p:nvPr>
        </p:nvGraphicFramePr>
        <p:xfrm>
          <a:off x="687079" y="1295944"/>
          <a:ext cx="13332428" cy="617100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983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4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5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64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55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617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8922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Sr. No.</a:t>
                      </a:r>
                      <a:endParaRPr lang="en-US" sz="20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Material properties</a:t>
                      </a:r>
                      <a:endParaRPr lang="en-US" sz="20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IN" sz="2000" dirty="0"/>
                        <a:t>High Density Polyethylene </a:t>
                      </a:r>
                      <a:endParaRPr lang="en-US" sz="20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IN" sz="2000" dirty="0"/>
                        <a:t>Polypropylene </a:t>
                      </a:r>
                      <a:endParaRPr lang="en-US" sz="20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IN" sz="2000" dirty="0"/>
                        <a:t>Polyester</a:t>
                      </a:r>
                      <a:endParaRPr lang="en-US" sz="20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marL="0" marR="0" lvl="0" indent="0" algn="ctr" defTabSz="6532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Nylon</a:t>
                      </a:r>
                      <a:endParaRPr lang="en-US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2" marR="91422" marT="45711" marB="4571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806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1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Tensile strength [N/mm2]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0.20 - 0.40 N/mm²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0.95 - 1.30 N/mm²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2.5 N/mm²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0.90 – 1.85 N/mm² 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647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2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Density  [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g/cm3]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0.944 - 0.965 g/cm3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0.905 g/cm3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1.37 g/cm3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1.13 - 1.35/1.41 g/cm3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647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3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Elongation at break [%]</a:t>
                      </a:r>
                      <a:endParaRPr lang="en-IN" sz="1600" baseline="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11-20%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12-15%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11-14%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17-24%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647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4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marL="0" marR="0" indent="0" algn="ctr" defTabSz="6532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/>
                        <a:t>Abrasion</a:t>
                      </a:r>
                      <a:r>
                        <a:rPr lang="en-IN" sz="1600" baseline="0" dirty="0"/>
                        <a:t> resistance</a:t>
                      </a:r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Good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Moderate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Very Good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Moderate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806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5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Shrinkage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marL="0" marR="0" indent="0" algn="ctr" defTabSz="6532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/>
                        <a:t>Resistant</a:t>
                      </a:r>
                      <a:r>
                        <a:rPr lang="en-IN" sz="1600" baseline="0" dirty="0"/>
                        <a:t> to shrinkage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marL="0" marR="0" indent="0" algn="ctr" defTabSz="6532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/>
                        <a:t>Resistant</a:t>
                      </a:r>
                      <a:r>
                        <a:rPr lang="en-IN" sz="1600" baseline="0" dirty="0"/>
                        <a:t> to shrinkage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marL="0" marR="0" indent="0" algn="ctr" defTabSz="6532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/>
                        <a:t>Moderately resistant</a:t>
                      </a:r>
                      <a:r>
                        <a:rPr lang="en-IN" sz="1600" baseline="0" dirty="0"/>
                        <a:t> to shrinkage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marL="0" marR="0" indent="0" algn="ctr" defTabSz="6532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/>
                        <a:t>Prone</a:t>
                      </a:r>
                      <a:r>
                        <a:rPr lang="en-IN" sz="1600" baseline="0" dirty="0"/>
                        <a:t> to shrinkage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647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6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Water absorption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Does not absorb water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Does not absorb</a:t>
                      </a:r>
                      <a:r>
                        <a:rPr lang="en-IN" sz="1600" baseline="0" dirty="0"/>
                        <a:t> water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Absorbs some water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Absorbs most water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9647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7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UV Resistance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Good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Moderate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Very good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Good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9647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8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Floating properties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Floating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Floating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Sinking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marL="0" marR="0" indent="0" algn="ctr" defTabSz="6532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/>
                        <a:t>Sinking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9647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9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Creep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High creep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Moderate creep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Low</a:t>
                      </a:r>
                      <a:r>
                        <a:rPr lang="en-IN" sz="1600" baseline="0" dirty="0"/>
                        <a:t> creep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Low creep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8943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10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Fatigue resistance in wet condition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Moderate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Good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Good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Low</a:t>
                      </a:r>
                      <a:endParaRPr lang="en-US" sz="1600" dirty="0"/>
                    </a:p>
                  </a:txBody>
                  <a:tcPr marL="91422" marR="91422" marT="45711" marB="45711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94869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0424" y="715666"/>
            <a:ext cx="9577064" cy="86472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hangingPunct="1">
              <a:defRPr/>
            </a:pPr>
            <a:r>
              <a:rPr lang="en-US" sz="2400" b="1" dirty="0">
                <a:latin typeface="Georgia" pitchFamily="18" charset="0"/>
                <a:ea typeface="Verdana" pitchFamily="34" charset="0"/>
                <a:cs typeface="Verdana" pitchFamily="34" charset="0"/>
              </a:rPr>
              <a:t>HMPE Soft Shackle (Alternative to the metallic shackles) 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692860" y="1163540"/>
            <a:ext cx="1324379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B05A6F4-90BB-42DF-802C-C866437255C1}"/>
              </a:ext>
            </a:extLst>
          </p:cNvPr>
          <p:cNvSpPr/>
          <p:nvPr/>
        </p:nvSpPr>
        <p:spPr>
          <a:xfrm>
            <a:off x="692860" y="1262930"/>
            <a:ext cx="132437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i="1" dirty="0">
                <a:ea typeface="Times New Roman" panose="02020603050405020304" pitchFamily="18" charset="0"/>
              </a:rPr>
              <a:t>Made with HMPE, the soft shackles are a replacements of the metallic shackles and carabiners which are easy to carry and install. </a:t>
            </a:r>
            <a:endParaRPr lang="en-IN" sz="2000" dirty="0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85AF03A3-BFF9-4572-9F71-883841B7C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860" y="2089653"/>
            <a:ext cx="41366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buFont typeface="Calibri" panose="020F0502020204030204" pitchFamily="34" charset="0"/>
              <a:buNone/>
            </a:pPr>
            <a:r>
              <a:rPr lang="en-IN" altLang="en-US" sz="2000" b="1" dirty="0"/>
              <a:t>Technical Specifications</a:t>
            </a:r>
          </a:p>
        </p:txBody>
      </p: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F0AD4B85-1412-4681-B93C-34F7402F2F5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51522" y="2489763"/>
            <a:ext cx="3094658" cy="1405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object 11">
            <a:extLst>
              <a:ext uri="{FF2B5EF4-FFF2-40B4-BE49-F238E27FC236}">
                <a16:creationId xmlns:a16="http://schemas.microsoft.com/office/drawing/2014/main" id="{28393BD2-F1C8-494B-A6C7-924836D65510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51522" y="2489763"/>
            <a:ext cx="3508338" cy="9679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285693" indent="-285693" eaLnBrk="1" hangingPunct="1">
              <a:lnSpc>
                <a:spcPct val="150000"/>
              </a:lnSpc>
              <a:buSzPct val="100000"/>
              <a:buFont typeface="Symbol" panose="05050102010706020507" pitchFamily="18" charset="2"/>
              <a:buChar char=""/>
              <a:defRPr sz="2000">
                <a:latin typeface="+mj-lt"/>
                <a:cs typeface="+mn-cs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dirty="0"/>
              <a:t>Material: UHMPE Fiber</a:t>
            </a:r>
          </a:p>
          <a:p>
            <a:r>
              <a:rPr lang="ru-RU" altLang="en-US" dirty="0"/>
              <a:t>Construction : 12 Stran</a:t>
            </a:r>
            <a:r>
              <a:rPr lang="en-GB" altLang="en-US" dirty="0"/>
              <a:t>d</a:t>
            </a:r>
            <a:endParaRPr lang="ru-RU" altLang="en-US"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D9AA95C7-5326-4A34-8760-C4875EBD76E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888212" y="2207634"/>
            <a:ext cx="4222156" cy="28212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ts val="2238"/>
              </a:lnSpc>
              <a:defRPr/>
            </a:pP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+mn-lt"/>
                <a:cs typeface="+mn-cs"/>
                <a:sym typeface="Wingdings"/>
              </a:rPr>
              <a:t>Features</a:t>
            </a:r>
            <a:r>
              <a:rPr sz="2000" b="1" spc="-25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+mn-lt"/>
                <a:cs typeface="+mn-cs"/>
                <a:sym typeface="Wingdings"/>
              </a:rPr>
              <a:t> </a:t>
            </a: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+mn-lt"/>
                <a:cs typeface="+mn-cs"/>
                <a:sym typeface="Wingdings"/>
              </a:rPr>
              <a:t>/</a:t>
            </a:r>
            <a:r>
              <a:rPr sz="2000" b="1" spc="-18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+mn-lt"/>
                <a:cs typeface="+mn-cs"/>
                <a:sym typeface="Wingdings"/>
              </a:rPr>
              <a:t> </a:t>
            </a: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+mn-lt"/>
                <a:cs typeface="+mn-cs"/>
                <a:sym typeface="Wingdings"/>
              </a:rPr>
              <a:t>Benefits</a:t>
            </a: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A1847FB7-9D40-4571-93C2-754DB794E25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21784" y="2655172"/>
            <a:ext cx="7360431" cy="23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713"/>
              </a:lnSpc>
              <a:buSzPct val="100000"/>
              <a:buFont typeface="Calibri" panose="020F0502020204030204" pitchFamily="34" charset="0"/>
              <a:buNone/>
            </a:pPr>
            <a:r>
              <a:rPr lang="ru-RU" altLang="en-US" sz="2000" dirty="0">
                <a:solidFill>
                  <a:srgbClr val="000000"/>
                </a:solidFill>
                <a:latin typeface="+mn-lt"/>
                <a:cs typeface="KPLGSQ+Symbol" charset="0"/>
              </a:rPr>
              <a:t>−</a:t>
            </a:r>
            <a:r>
              <a:rPr lang="ru-RU" altLang="en-US" sz="2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en-US" sz="2000" dirty="0">
                <a:solidFill>
                  <a:srgbClr val="000000"/>
                </a:solidFill>
                <a:latin typeface="+mn-lt"/>
              </a:rPr>
              <a:t>High Strength –</a:t>
            </a:r>
            <a:r>
              <a:rPr lang="ru-RU" altLang="en-US" sz="2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en-US" sz="2000" dirty="0">
                <a:solidFill>
                  <a:srgbClr val="000000"/>
                </a:solidFill>
                <a:latin typeface="+mn-lt"/>
              </a:rPr>
              <a:t>Higher strength to weight</a:t>
            </a:r>
            <a:r>
              <a:rPr lang="en-GB" altLang="en-US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altLang="en-US" sz="2000" dirty="0">
                <a:solidFill>
                  <a:srgbClr val="000000"/>
                </a:solidFill>
                <a:latin typeface="+mn-lt"/>
              </a:rPr>
              <a:t>ratio</a:t>
            </a:r>
          </a:p>
        </p:txBody>
      </p:sp>
      <p:sp>
        <p:nvSpPr>
          <p:cNvPr id="12" name="object 15">
            <a:extLst>
              <a:ext uri="{FF2B5EF4-FFF2-40B4-BE49-F238E27FC236}">
                <a16:creationId xmlns:a16="http://schemas.microsoft.com/office/drawing/2014/main" id="{A8091030-8A1E-4D13-9205-42CEE9796A0A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21784" y="2961411"/>
            <a:ext cx="7694997" cy="56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713"/>
              </a:lnSpc>
              <a:buSzPct val="100000"/>
              <a:buFont typeface="Calibri" panose="020F0502020204030204" pitchFamily="34" charset="0"/>
              <a:buNone/>
            </a:pPr>
            <a:r>
              <a:rPr lang="ru-RU" altLang="en-US" sz="2000" dirty="0">
                <a:solidFill>
                  <a:srgbClr val="000000"/>
                </a:solidFill>
                <a:latin typeface="+mn-lt"/>
                <a:cs typeface="KPLGSQ+Symbol" charset="0"/>
              </a:rPr>
              <a:t>−</a:t>
            </a:r>
            <a:r>
              <a:rPr lang="ru-RU" altLang="en-US" sz="2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en-US" sz="2000" dirty="0">
                <a:solidFill>
                  <a:srgbClr val="000000"/>
                </a:solidFill>
                <a:latin typeface="+mn-lt"/>
              </a:rPr>
              <a:t>Lower Weight –</a:t>
            </a:r>
            <a:r>
              <a:rPr lang="ru-RU" altLang="en-US" sz="2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en-US" sz="2000" dirty="0">
                <a:solidFill>
                  <a:srgbClr val="000000"/>
                </a:solidFill>
                <a:latin typeface="+mn-lt"/>
              </a:rPr>
              <a:t>Hence easy to handle / Safe</a:t>
            </a:r>
          </a:p>
          <a:p>
            <a:pPr eaLnBrk="1" hangingPunct="1">
              <a:lnSpc>
                <a:spcPts val="1713"/>
              </a:lnSpc>
              <a:spcBef>
                <a:spcPts val="850"/>
              </a:spcBef>
              <a:buSzPct val="100000"/>
              <a:buFont typeface="Calibri" panose="020F0502020204030204" pitchFamily="34" charset="0"/>
              <a:buNone/>
            </a:pPr>
            <a:r>
              <a:rPr lang="ru-RU" altLang="en-US" sz="2000" dirty="0">
                <a:solidFill>
                  <a:srgbClr val="000000"/>
                </a:solidFill>
                <a:latin typeface="+mn-lt"/>
                <a:cs typeface="KPLGSQ+Symbol" charset="0"/>
              </a:rPr>
              <a:t>−</a:t>
            </a:r>
            <a:r>
              <a:rPr lang="ru-RU" altLang="en-US" sz="2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en-US" sz="2000" dirty="0">
                <a:solidFill>
                  <a:srgbClr val="000000"/>
                </a:solidFill>
                <a:latin typeface="+mn-lt"/>
              </a:rPr>
              <a:t>Weight</a:t>
            </a:r>
            <a:r>
              <a:rPr lang="en-GB" altLang="en-US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altLang="en-US" sz="2000" dirty="0">
                <a:solidFill>
                  <a:srgbClr val="000000"/>
                </a:solidFill>
                <a:latin typeface="+mn-lt"/>
              </a:rPr>
              <a:t>almost 7-8 time</a:t>
            </a:r>
            <a:r>
              <a:rPr lang="en-GB" altLang="en-US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altLang="en-US" sz="2000" dirty="0">
                <a:solidFill>
                  <a:srgbClr val="000000"/>
                </a:solidFill>
                <a:latin typeface="+mn-lt"/>
              </a:rPr>
              <a:t>less.</a:t>
            </a:r>
          </a:p>
        </p:txBody>
      </p:sp>
      <p:sp>
        <p:nvSpPr>
          <p:cNvPr id="13" name="object 23">
            <a:extLst>
              <a:ext uri="{FF2B5EF4-FFF2-40B4-BE49-F238E27FC236}">
                <a16:creationId xmlns:a16="http://schemas.microsoft.com/office/drawing/2014/main" id="{DEF58FD3-7890-4E13-BEE9-A89F3858EED4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9550" y="3601749"/>
            <a:ext cx="6716187" cy="55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713"/>
              </a:lnSpc>
              <a:buSzPct val="100000"/>
              <a:buFont typeface="Calibri" panose="020F0502020204030204" pitchFamily="34" charset="0"/>
              <a:buNone/>
            </a:pPr>
            <a:r>
              <a:rPr lang="ru-RU" altLang="en-US" sz="2000" dirty="0">
                <a:solidFill>
                  <a:srgbClr val="000000"/>
                </a:solidFill>
                <a:latin typeface="+mn-lt"/>
                <a:cs typeface="KPLGSQ+Symbol" charset="0"/>
              </a:rPr>
              <a:t>−</a:t>
            </a:r>
            <a:r>
              <a:rPr lang="ru-RU" altLang="en-US" sz="2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en-US" sz="2000" dirty="0">
                <a:solidFill>
                  <a:srgbClr val="000000"/>
                </a:solidFill>
                <a:latin typeface="+mn-lt"/>
              </a:rPr>
              <a:t>Excellent Chemical and UV resistance.</a:t>
            </a:r>
          </a:p>
          <a:p>
            <a:pPr eaLnBrk="1" hangingPunct="1">
              <a:lnSpc>
                <a:spcPts val="1713"/>
              </a:lnSpc>
              <a:spcBef>
                <a:spcPts val="788"/>
              </a:spcBef>
              <a:buSzPct val="100000"/>
              <a:buFont typeface="Calibri" panose="020F0502020204030204" pitchFamily="34" charset="0"/>
              <a:buNone/>
            </a:pPr>
            <a:r>
              <a:rPr lang="ru-RU" altLang="en-US" sz="2000" dirty="0">
                <a:solidFill>
                  <a:srgbClr val="000000"/>
                </a:solidFill>
                <a:latin typeface="+mn-lt"/>
                <a:cs typeface="KPLGSQ+Symbol" charset="0"/>
              </a:rPr>
              <a:t>−</a:t>
            </a:r>
            <a:r>
              <a:rPr lang="ru-RU" altLang="en-US" sz="2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en-US" sz="2000" dirty="0">
                <a:solidFill>
                  <a:srgbClr val="000000"/>
                </a:solidFill>
                <a:latin typeface="+mn-lt"/>
              </a:rPr>
              <a:t>Low Snap Back</a:t>
            </a:r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id="{A9E6790E-0637-46D2-9D25-6420103B88AA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20430" y="4214391"/>
            <a:ext cx="4089436" cy="23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713"/>
              </a:lnSpc>
              <a:buSzPct val="100000"/>
              <a:buFont typeface="Calibri" panose="020F0502020204030204" pitchFamily="34" charset="0"/>
              <a:buNone/>
            </a:pPr>
            <a:r>
              <a:rPr lang="ru-RU" altLang="en-US" sz="2000" dirty="0">
                <a:solidFill>
                  <a:srgbClr val="000000"/>
                </a:solidFill>
                <a:latin typeface="+mn-lt"/>
                <a:cs typeface="KPLGSQ+Symbol" charset="0"/>
              </a:rPr>
              <a:t>−</a:t>
            </a:r>
            <a:r>
              <a:rPr lang="ru-RU" altLang="en-US" sz="2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en-US" sz="2000" dirty="0">
                <a:solidFill>
                  <a:srgbClr val="000000"/>
                </a:solidFill>
                <a:latin typeface="+mn-lt"/>
              </a:rPr>
              <a:t>Very High TCLL Value</a:t>
            </a:r>
          </a:p>
        </p:txBody>
      </p:sp>
      <p:cxnSp>
        <p:nvCxnSpPr>
          <p:cNvPr id="15" name="Straight Connector 12">
            <a:extLst>
              <a:ext uri="{FF2B5EF4-FFF2-40B4-BE49-F238E27FC236}">
                <a16:creationId xmlns:a16="http://schemas.microsoft.com/office/drawing/2014/main" id="{7242EE4A-0E3D-46D4-AD6F-0A9D0F15940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24031" y="2485065"/>
            <a:ext cx="418633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EB44DFD-74A8-480A-BFDF-DC233F4FFDE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9" r="13114"/>
          <a:stretch/>
        </p:blipFill>
        <p:spPr>
          <a:xfrm rot="5400000">
            <a:off x="8903273" y="3132485"/>
            <a:ext cx="5870637" cy="314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603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1">
            <a:extLst>
              <a:ext uri="{FF2B5EF4-FFF2-40B4-BE49-F238E27FC236}">
                <a16:creationId xmlns:a16="http://schemas.microsoft.com/office/drawing/2014/main" id="{2D174D9D-8223-4C23-9D21-CE2B77BFCDC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14630400" cy="8229600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buFont typeface="Calibri" panose="020F0502020204030204" pitchFamily="34" charset="0"/>
              <a:buNone/>
            </a:pPr>
            <a:endParaRPr lang="en-US" altLang="en-US"/>
          </a:p>
        </p:txBody>
      </p:sp>
      <p:sp>
        <p:nvSpPr>
          <p:cNvPr id="5123" name="object 3">
            <a:extLst>
              <a:ext uri="{FF2B5EF4-FFF2-40B4-BE49-F238E27FC236}">
                <a16:creationId xmlns:a16="http://schemas.microsoft.com/office/drawing/2014/main" id="{60F95C2E-7790-4F8A-B43B-54EE4C247D05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8963" y="1690688"/>
            <a:ext cx="6737350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125"/>
              </a:lnSpc>
              <a:buSzPct val="100000"/>
              <a:buFont typeface="Calibri" panose="020F0502020204030204" pitchFamily="34" charset="0"/>
              <a:buNone/>
            </a:pPr>
            <a:r>
              <a:rPr lang="ru-RU" altLang="en-US" sz="5400">
                <a:solidFill>
                  <a:srgbClr val="FFFFFF"/>
                </a:solidFill>
                <a:latin typeface="Georgia" panose="02040502050405020303" pitchFamily="18" charset="0"/>
              </a:rPr>
              <a:t>Better Ideas in 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ABB4A6-E6B4-4BBB-8611-28AF0FFEB840}"/>
              </a:ext>
            </a:extLst>
          </p:cNvPr>
          <p:cNvSpPr txBox="1"/>
          <p:nvPr/>
        </p:nvSpPr>
        <p:spPr>
          <a:xfrm>
            <a:off x="8035280" y="5194920"/>
            <a:ext cx="6336704" cy="28809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5124" name="object 4">
            <a:extLst>
              <a:ext uri="{FF2B5EF4-FFF2-40B4-BE49-F238E27FC236}">
                <a16:creationId xmlns:a16="http://schemas.microsoft.com/office/drawing/2014/main" id="{BD710CD2-ABB4-40A1-8145-AA7BE5C81C8B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099176" y="5554960"/>
            <a:ext cx="696404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4538"/>
              </a:lnSpc>
              <a:buSzPct val="100000"/>
              <a:buFont typeface="Calibri" panose="020F0502020204030204" pitchFamily="34" charset="0"/>
              <a:buNone/>
            </a:pPr>
            <a:r>
              <a:rPr lang="en-GB" altLang="en-US" sz="4000" dirty="0">
                <a:latin typeface="Georgia" panose="02040502050405020303" pitchFamily="18" charset="0"/>
              </a:rPr>
              <a:t>Synthetic Towing Assembly</a:t>
            </a:r>
            <a:endParaRPr lang="ru-RU" altLang="en-US" sz="4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599735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bject 1">
            <a:extLst>
              <a:ext uri="{FF2B5EF4-FFF2-40B4-BE49-F238E27FC236}">
                <a16:creationId xmlns:a16="http://schemas.microsoft.com/office/drawing/2014/main" id="{5231B55F-B811-47A8-B7BA-B58ABAE84D1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53975" y="1802504"/>
            <a:ext cx="14630400" cy="8229600"/>
          </a:xfrm>
          <a:prstGeom prst="rect">
            <a:avLst/>
          </a:prstGeom>
          <a:blipFill dpi="0" rotWithShape="0">
            <a:blip r:embed="rId2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buFont typeface="Calibri" panose="020F0502020204030204" pitchFamily="34" charset="0"/>
              <a:buNone/>
            </a:pPr>
            <a:endParaRPr lang="en-US" alt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E6691EF-E18D-402A-953F-5797ADFCAF9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17513" y="547982"/>
            <a:ext cx="4733925" cy="41036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 fontAlgn="auto">
              <a:lnSpc>
                <a:spcPts val="3176"/>
              </a:lnSpc>
              <a:defRPr/>
            </a:pPr>
            <a:r>
              <a:rPr lang="en-GB" sz="28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Synthetic Towing Assembly</a:t>
            </a:r>
            <a:endParaRPr sz="280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Georgia"/>
              <a:cs typeface="Georgia"/>
              <a:sym typeface="Wingdings"/>
            </a:endParaRPr>
          </a:p>
        </p:txBody>
      </p:sp>
      <p:sp>
        <p:nvSpPr>
          <p:cNvPr id="16388" name="object 4">
            <a:extLst>
              <a:ext uri="{FF2B5EF4-FFF2-40B4-BE49-F238E27FC236}">
                <a16:creationId xmlns:a16="http://schemas.microsoft.com/office/drawing/2014/main" id="{E9EEBB28-F82C-44FD-A4B4-08DA346A5691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43075" y="3360786"/>
            <a:ext cx="123348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725"/>
              </a:lnSpc>
              <a:buSzPct val="100000"/>
              <a:buFont typeface="Calibri" panose="020F0502020204030204" pitchFamily="34" charset="0"/>
              <a:buNone/>
            </a:pPr>
            <a:r>
              <a:rPr lang="ru-RU" altLang="en-US" sz="2400" dirty="0">
                <a:solidFill>
                  <a:srgbClr val="000000"/>
                </a:solidFill>
                <a:latin typeface="Georgia" panose="02040502050405020303" pitchFamily="18" charset="0"/>
              </a:rPr>
              <a:t>Towline</a:t>
            </a:r>
          </a:p>
        </p:txBody>
      </p:sp>
      <p:sp>
        <p:nvSpPr>
          <p:cNvPr id="16389" name="object 5">
            <a:extLst>
              <a:ext uri="{FF2B5EF4-FFF2-40B4-BE49-F238E27FC236}">
                <a16:creationId xmlns:a16="http://schemas.microsoft.com/office/drawing/2014/main" id="{1FD3975B-B9F5-4E11-B091-DF30B0F38856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94275" y="3360786"/>
            <a:ext cx="13938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725"/>
              </a:lnSpc>
              <a:buSzPct val="100000"/>
              <a:buFont typeface="Calibri" panose="020F0502020204030204" pitchFamily="34" charset="0"/>
              <a:buNone/>
            </a:pPr>
            <a:r>
              <a:rPr lang="ru-RU" altLang="en-US" sz="2400">
                <a:solidFill>
                  <a:srgbClr val="000000"/>
                </a:solidFill>
                <a:latin typeface="Georgia" panose="02040502050405020303" pitchFamily="18" charset="0"/>
              </a:rPr>
              <a:t>Stretcher</a:t>
            </a:r>
          </a:p>
        </p:txBody>
      </p:sp>
      <p:sp>
        <p:nvSpPr>
          <p:cNvPr id="16390" name="object 6">
            <a:extLst>
              <a:ext uri="{FF2B5EF4-FFF2-40B4-BE49-F238E27FC236}">
                <a16:creationId xmlns:a16="http://schemas.microsoft.com/office/drawing/2014/main" id="{B207887F-5364-4BC8-BC0E-E9780A0EDB6C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521786" y="3360786"/>
            <a:ext cx="145256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725"/>
              </a:lnSpc>
              <a:buSzPct val="100000"/>
              <a:buFont typeface="Calibri" panose="020F0502020204030204" pitchFamily="34" charset="0"/>
              <a:buNone/>
            </a:pPr>
            <a:r>
              <a:rPr lang="en-GB" altLang="en-US" sz="2400" dirty="0">
                <a:solidFill>
                  <a:srgbClr val="000000"/>
                </a:solidFill>
                <a:latin typeface="Georgia" panose="02040502050405020303" pitchFamily="18" charset="0"/>
              </a:rPr>
              <a:t>Pennant</a:t>
            </a:r>
            <a:endParaRPr lang="ru-RU" altLang="en-US" sz="240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6391" name="object 7">
            <a:extLst>
              <a:ext uri="{FF2B5EF4-FFF2-40B4-BE49-F238E27FC236}">
                <a16:creationId xmlns:a16="http://schemas.microsoft.com/office/drawing/2014/main" id="{8B43972D-7983-4E71-B399-FF833A2FE527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035280" y="3396547"/>
            <a:ext cx="180181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725"/>
              </a:lnSpc>
              <a:buSzPct val="100000"/>
              <a:buFont typeface="Calibri" panose="020F0502020204030204" pitchFamily="34" charset="0"/>
              <a:buNone/>
            </a:pPr>
            <a:r>
              <a:rPr lang="ru-RU" altLang="en-US" sz="2400" dirty="0">
                <a:solidFill>
                  <a:srgbClr val="000000"/>
                </a:solidFill>
                <a:latin typeface="Georgia" panose="02040502050405020303" pitchFamily="18" charset="0"/>
              </a:rPr>
              <a:t>Soft Shackle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B045F11-CBF8-4B6D-A1F7-70C6397E86E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38263" y="4103736"/>
            <a:ext cx="2044700" cy="7508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 fontAlgn="auto">
              <a:lnSpc>
                <a:spcPts val="2726"/>
              </a:lnSpc>
              <a:defRPr/>
            </a:pPr>
            <a:r>
              <a:rPr sz="2400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Plateena</a:t>
            </a:r>
            <a:r>
              <a:rPr sz="2400" spc="-15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 </a:t>
            </a:r>
            <a:r>
              <a:rPr sz="2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NEO</a:t>
            </a:r>
          </a:p>
          <a:p>
            <a:pPr marL="224028" fontAlgn="auto">
              <a:lnSpc>
                <a:spcPts val="2726"/>
              </a:lnSpc>
              <a:spcBef>
                <a:spcPts val="153"/>
              </a:spcBef>
              <a:defRPr/>
            </a:pPr>
            <a:r>
              <a:rPr sz="2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(UHMPE )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24F3768-83E3-4969-8107-386FFDB81E4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35550" y="4103736"/>
            <a:ext cx="1312863" cy="3841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 fontAlgn="auto">
              <a:lnSpc>
                <a:spcPts val="2726"/>
              </a:lnSpc>
              <a:defRPr/>
            </a:pPr>
            <a:r>
              <a:rPr sz="2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X2</a:t>
            </a:r>
            <a:r>
              <a:rPr sz="2400" spc="-1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 </a:t>
            </a:r>
            <a:r>
              <a:rPr sz="2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Ultra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25ADFBBF-20DC-4220-B183-5E597AC7FCE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1363521" y="4011984"/>
            <a:ext cx="2044700" cy="7508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 fontAlgn="auto">
              <a:lnSpc>
                <a:spcPts val="2726"/>
              </a:lnSpc>
              <a:defRPr/>
            </a:pPr>
            <a:r>
              <a:rPr sz="2400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Plateena</a:t>
            </a:r>
            <a:r>
              <a:rPr sz="2400" spc="-15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 </a:t>
            </a:r>
            <a:r>
              <a:rPr sz="2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NEO</a:t>
            </a:r>
          </a:p>
          <a:p>
            <a:pPr marL="224028" fontAlgn="auto">
              <a:lnSpc>
                <a:spcPts val="2726"/>
              </a:lnSpc>
              <a:spcBef>
                <a:spcPts val="153"/>
              </a:spcBef>
              <a:defRPr/>
            </a:pPr>
            <a:r>
              <a:rPr sz="2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(UHMPE )</a:t>
            </a: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49F81C43-181D-40FC-9E69-20C14740DA68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957344" y="3970784"/>
            <a:ext cx="2044700" cy="7508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 fontAlgn="auto">
              <a:lnSpc>
                <a:spcPts val="2726"/>
              </a:lnSpc>
              <a:defRPr/>
            </a:pPr>
            <a:r>
              <a:rPr sz="2400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Plateena</a:t>
            </a:r>
            <a:r>
              <a:rPr sz="2400" spc="-15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 </a:t>
            </a:r>
            <a:r>
              <a:rPr sz="2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NEO</a:t>
            </a:r>
          </a:p>
          <a:p>
            <a:pPr marL="224028" fontAlgn="auto">
              <a:lnSpc>
                <a:spcPts val="2726"/>
              </a:lnSpc>
              <a:spcBef>
                <a:spcPts val="153"/>
              </a:spcBef>
              <a:defRPr/>
            </a:pPr>
            <a:r>
              <a:rPr sz="2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(UHMPE )</a:t>
            </a: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14294937-EC85-4421-8ADD-823DBEF74DA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087813" y="4711749"/>
            <a:ext cx="3203575" cy="50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 fontAlgn="auto">
              <a:lnSpc>
                <a:spcPts val="1783"/>
              </a:lnSpc>
              <a:defRPr/>
            </a:pP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A</a:t>
            </a:r>
            <a:r>
              <a:rPr sz="1600" i="1" spc="-58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 </a:t>
            </a: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composite Fiber</a:t>
            </a:r>
            <a:r>
              <a:rPr sz="1600" i="1" spc="1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 </a:t>
            </a: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of high tenacity</a:t>
            </a:r>
          </a:p>
          <a:p>
            <a:pPr marL="144779" fontAlgn="auto">
              <a:lnSpc>
                <a:spcPts val="1783"/>
              </a:lnSpc>
              <a:spcBef>
                <a:spcPts val="136"/>
              </a:spcBef>
              <a:defRPr/>
            </a:pP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polyester &amp; X2 yarn with better</a:t>
            </a: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FE65A052-7791-47F5-844A-CC703D14B4E4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11225" y="5200699"/>
            <a:ext cx="2901950" cy="7524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 fontAlgn="auto">
              <a:lnSpc>
                <a:spcPts val="1783"/>
              </a:lnSpc>
              <a:defRPr/>
            </a:pP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Their higher strength</a:t>
            </a:r>
            <a:r>
              <a:rPr sz="1600" i="1" spc="2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 </a:t>
            </a: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to</a:t>
            </a:r>
            <a:r>
              <a:rPr sz="1600" i="1" spc="1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 </a:t>
            </a: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weight</a:t>
            </a:r>
          </a:p>
          <a:p>
            <a:pPr marL="17068" fontAlgn="auto">
              <a:lnSpc>
                <a:spcPts val="1783"/>
              </a:lnSpc>
              <a:spcBef>
                <a:spcPts val="136"/>
              </a:spcBef>
              <a:defRPr/>
            </a:pP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ratio</a:t>
            </a:r>
            <a:r>
              <a:rPr sz="1600" i="1" spc="12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 </a:t>
            </a: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makes</a:t>
            </a:r>
            <a:r>
              <a:rPr sz="1600" i="1" spc="17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 </a:t>
            </a: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it easier to handle</a:t>
            </a:r>
          </a:p>
          <a:p>
            <a:pPr marL="295960" fontAlgn="auto">
              <a:lnSpc>
                <a:spcPts val="1785"/>
              </a:lnSpc>
              <a:spcBef>
                <a:spcPts val="134"/>
              </a:spcBef>
              <a:defRPr/>
            </a:pP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while</a:t>
            </a:r>
            <a:r>
              <a:rPr sz="1600" i="1" spc="-15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 </a:t>
            </a: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operation over the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8B58628B-F608-4698-B186-D6A75AD796BB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067175" y="5200699"/>
            <a:ext cx="6572250" cy="2308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 fontAlgn="auto">
              <a:lnSpc>
                <a:spcPts val="1783"/>
              </a:lnSpc>
              <a:defRPr/>
            </a:pP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shock</a:t>
            </a:r>
            <a:r>
              <a:rPr sz="1600" i="1" spc="-1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 </a:t>
            </a: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absorption</a:t>
            </a:r>
            <a:r>
              <a:rPr sz="1600" i="1" spc="1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 </a:t>
            </a: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capacity</a:t>
            </a:r>
            <a:r>
              <a:rPr sz="1600" i="1" spc="-1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 </a:t>
            </a: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and low</a:t>
            </a: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220E03F6-0BAB-4C99-806B-4E7D7A6AA9BA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7555372" y="4777295"/>
            <a:ext cx="3076575" cy="7508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 marL="239267" fontAlgn="auto">
              <a:lnSpc>
                <a:spcPts val="1783"/>
              </a:lnSpc>
              <a:defRPr/>
            </a:pP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UHMPE</a:t>
            </a:r>
            <a:r>
              <a:rPr sz="1600" i="1" spc="18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 </a:t>
            </a: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make</a:t>
            </a:r>
            <a:r>
              <a:rPr sz="1600" i="1" spc="1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 </a:t>
            </a: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shackle</a:t>
            </a:r>
            <a:r>
              <a:rPr sz="1600" i="1" spc="-15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 </a:t>
            </a: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with</a:t>
            </a:r>
          </a:p>
          <a:p>
            <a:pPr fontAlgn="auto">
              <a:lnSpc>
                <a:spcPts val="1783"/>
              </a:lnSpc>
              <a:spcBef>
                <a:spcPts val="136"/>
              </a:spcBef>
              <a:defRPr/>
            </a:pP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stronger</a:t>
            </a:r>
            <a:r>
              <a:rPr sz="1600" i="1" spc="18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 </a:t>
            </a: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&amp; lighter compared</a:t>
            </a:r>
            <a:r>
              <a:rPr sz="1600" i="1" spc="2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 </a:t>
            </a: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with</a:t>
            </a:r>
          </a:p>
          <a:p>
            <a:pPr marL="1220723" fontAlgn="auto">
              <a:lnSpc>
                <a:spcPts val="1785"/>
              </a:lnSpc>
              <a:spcBef>
                <a:spcPts val="122"/>
              </a:spcBef>
              <a:defRPr/>
            </a:pP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steel.</a:t>
            </a:r>
          </a:p>
        </p:txBody>
      </p:sp>
      <p:sp>
        <p:nvSpPr>
          <p:cNvPr id="16400" name="object 16">
            <a:extLst>
              <a:ext uri="{FF2B5EF4-FFF2-40B4-BE49-F238E27FC236}">
                <a16:creationId xmlns:a16="http://schemas.microsoft.com/office/drawing/2014/main" id="{202FB37C-93EC-4802-84F4-7EB8D56B2523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151438" y="5443586"/>
            <a:ext cx="1077912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775"/>
              </a:lnSpc>
              <a:buSzPct val="100000"/>
              <a:buFont typeface="Calibri" panose="020F0502020204030204" pitchFamily="34" charset="0"/>
              <a:buNone/>
            </a:pPr>
            <a:r>
              <a:rPr lang="ru-RU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snapback.</a:t>
            </a: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D6F71C26-D835-42F7-8FD7-E7AF8C6FB34B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0791227" y="4755119"/>
            <a:ext cx="3189288" cy="7053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 fontAlgn="auto">
              <a:lnSpc>
                <a:spcPts val="1783"/>
              </a:lnSpc>
              <a:defRPr/>
            </a:pPr>
            <a:r>
              <a:rPr lang="en-IN"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sym typeface="Wingdings"/>
              </a:rPr>
              <a:t>High</a:t>
            </a:r>
            <a:r>
              <a:rPr lang="en-IN" sz="1600" i="1" spc="-12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sym typeface="Wingdings"/>
              </a:rPr>
              <a:t> </a:t>
            </a:r>
            <a:r>
              <a:rPr lang="en-IN"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sym typeface="Wingdings"/>
              </a:rPr>
              <a:t>performance</a:t>
            </a:r>
            <a:r>
              <a:rPr lang="en-IN" sz="1600" i="1" spc="46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sym typeface="Wingdings"/>
              </a:rPr>
              <a:t> </a:t>
            </a:r>
            <a:r>
              <a:rPr lang="en-IN" sz="1600" i="1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sym typeface="Wingdings"/>
              </a:rPr>
              <a:t>fiber</a:t>
            </a:r>
            <a:r>
              <a:rPr lang="en-IN" sz="1600" i="1" spc="45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sym typeface="Wingdings"/>
              </a:rPr>
              <a:t> </a:t>
            </a:r>
            <a:r>
              <a:rPr lang="en-IN"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sym typeface="Wingdings"/>
              </a:rPr>
              <a:t>facilitating</a:t>
            </a:r>
            <a:endParaRPr lang="en-GB" sz="1600" i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Arial"/>
              <a:cs typeface="+mn-cs"/>
              <a:sym typeface="Wingdings"/>
            </a:endParaRPr>
          </a:p>
          <a:p>
            <a:pPr fontAlgn="auto">
              <a:lnSpc>
                <a:spcPts val="1783"/>
              </a:lnSpc>
              <a:defRPr/>
            </a:pP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highest strength , lighter weight to</a:t>
            </a:r>
          </a:p>
          <a:p>
            <a:pPr marL="79247" fontAlgn="auto">
              <a:lnSpc>
                <a:spcPts val="1785"/>
              </a:lnSpc>
              <a:spcBef>
                <a:spcPts val="134"/>
              </a:spcBef>
              <a:defRPr/>
            </a:pP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withstand the towing connection</a:t>
            </a: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D1F0F09B-E82C-47B3-A322-03B2369F6B8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47738" y="5932536"/>
            <a:ext cx="2824162" cy="26511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 fontAlgn="auto">
              <a:lnSpc>
                <a:spcPts val="1783"/>
              </a:lnSpc>
              <a:defRPr/>
            </a:pPr>
            <a:r>
              <a:rPr sz="1600" i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conventional</a:t>
            </a:r>
            <a:r>
              <a:rPr sz="1600" i="1" spc="-18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 </a:t>
            </a:r>
            <a:r>
              <a:rPr sz="1600" i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steel wire ropes.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6D277F94-4A40-4347-9DFF-22EF7E59AEB9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668463" y="6835824"/>
            <a:ext cx="1384300" cy="3841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 fontAlgn="auto">
              <a:lnSpc>
                <a:spcPts val="2726"/>
              </a:lnSpc>
              <a:defRPr/>
            </a:pPr>
            <a:r>
              <a:rPr sz="24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X2</a:t>
            </a:r>
            <a:r>
              <a:rPr sz="2400" spc="567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 </a:t>
            </a:r>
            <a:r>
              <a:rPr sz="24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Georgia"/>
                <a:cs typeface="Georgia"/>
                <a:sym typeface="Wingdings"/>
              </a:rPr>
              <a:t>Ultra</a:t>
            </a:r>
          </a:p>
        </p:txBody>
      </p:sp>
      <p:sp>
        <p:nvSpPr>
          <p:cNvPr id="16404" name="object 20">
            <a:extLst>
              <a:ext uri="{FF2B5EF4-FFF2-40B4-BE49-F238E27FC236}">
                <a16:creationId xmlns:a16="http://schemas.microsoft.com/office/drawing/2014/main" id="{091BA7C7-E1A4-4283-B945-81A096A8FF2A}"/>
              </a:ext>
            </a:extLst>
          </p:cNvPr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207000" y="6835824"/>
            <a:ext cx="9683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725"/>
              </a:lnSpc>
              <a:buSzPct val="100000"/>
              <a:buFont typeface="Calibri" panose="020F0502020204030204" pitchFamily="34" charset="0"/>
              <a:buNone/>
            </a:pPr>
            <a:r>
              <a:rPr lang="ru-RU" altLang="en-US" sz="2400" dirty="0">
                <a:solidFill>
                  <a:srgbClr val="000000"/>
                </a:solidFill>
                <a:latin typeface="Georgia" panose="02040502050405020303" pitchFamily="18" charset="0"/>
              </a:rPr>
              <a:t>Nylon</a:t>
            </a: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EF4A6CCF-219D-4980-96D3-8ABB3E6DDEB0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757238" y="7564486"/>
            <a:ext cx="6503987" cy="26511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 fontAlgn="auto">
              <a:lnSpc>
                <a:spcPts val="1783"/>
              </a:lnSpc>
              <a:defRPr/>
            </a:pP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A</a:t>
            </a:r>
            <a:r>
              <a:rPr sz="1600" i="1" spc="-57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 </a:t>
            </a: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composite</a:t>
            </a:r>
            <a:r>
              <a:rPr sz="1600" i="1" spc="1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 </a:t>
            </a: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Fiber of high tenacity</a:t>
            </a:r>
            <a:r>
              <a:rPr sz="1600" i="1" spc="196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 </a:t>
            </a: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Conventional nylon</a:t>
            </a:r>
            <a:r>
              <a:rPr sz="1600" i="1" spc="-15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 </a:t>
            </a: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stretcher</a:t>
            </a:r>
            <a:r>
              <a:rPr sz="1600" i="1" spc="18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 </a:t>
            </a:r>
            <a:r>
              <a:rPr sz="16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with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B46F6F5A-CD31-410B-908F-446E1A8BD1B9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849313" y="7808961"/>
            <a:ext cx="3024187" cy="7524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 fontAlgn="auto">
              <a:lnSpc>
                <a:spcPts val="1785"/>
              </a:lnSpc>
              <a:defRPr/>
            </a:pPr>
            <a:r>
              <a:rPr sz="1600" i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polyester &amp; X2 yarn with reduce</a:t>
            </a:r>
          </a:p>
          <a:p>
            <a:pPr marL="108508" fontAlgn="auto">
              <a:lnSpc>
                <a:spcPts val="1783"/>
              </a:lnSpc>
              <a:spcBef>
                <a:spcPts val="138"/>
              </a:spcBef>
              <a:defRPr/>
            </a:pPr>
            <a:r>
              <a:rPr sz="1600" i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coil</a:t>
            </a:r>
            <a:r>
              <a:rPr sz="1600" i="1" spc="-2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 </a:t>
            </a:r>
            <a:r>
              <a:rPr sz="1600" i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recall and better</a:t>
            </a:r>
            <a:r>
              <a:rPr sz="1600" i="1" spc="18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 </a:t>
            </a:r>
            <a:r>
              <a:rPr sz="1600" i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abrasion</a:t>
            </a:r>
          </a:p>
          <a:p>
            <a:pPr marL="955903" fontAlgn="auto">
              <a:lnSpc>
                <a:spcPts val="1783"/>
              </a:lnSpc>
              <a:spcBef>
                <a:spcPts val="136"/>
              </a:spcBef>
              <a:defRPr/>
            </a:pPr>
            <a:r>
              <a:rPr sz="1600" i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properties.</a:t>
            </a: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91AA3AB1-D537-4B1D-8954-1F0E6EF244DF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4344988" y="7808961"/>
            <a:ext cx="2690812" cy="50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 fontAlgn="auto">
              <a:lnSpc>
                <a:spcPts val="1785"/>
              </a:lnSpc>
              <a:defRPr/>
            </a:pPr>
            <a:r>
              <a:rPr sz="1600" i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higher elongation</a:t>
            </a:r>
            <a:r>
              <a:rPr sz="1600" i="1" spc="-1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 </a:t>
            </a:r>
            <a:r>
              <a:rPr sz="1600" i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and shock</a:t>
            </a:r>
          </a:p>
          <a:p>
            <a:pPr marL="768350" fontAlgn="auto">
              <a:lnSpc>
                <a:spcPts val="1783"/>
              </a:lnSpc>
              <a:spcBef>
                <a:spcPts val="126"/>
              </a:spcBef>
              <a:defRPr/>
            </a:pPr>
            <a:r>
              <a:rPr sz="1600" i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/>
                <a:cs typeface="+mn-cs"/>
                <a:sym typeface="Wingdings"/>
              </a:rPr>
              <a:t>absorption.</a:t>
            </a:r>
          </a:p>
        </p:txBody>
      </p:sp>
      <p:sp>
        <p:nvSpPr>
          <p:cNvPr id="16408" name="object 24">
            <a:extLst>
              <a:ext uri="{FF2B5EF4-FFF2-40B4-BE49-F238E27FC236}">
                <a16:creationId xmlns:a16="http://schemas.microsoft.com/office/drawing/2014/main" id="{36AA1279-20A7-4107-B5C3-EFF17246E1A2}"/>
              </a:ext>
            </a:extLst>
          </p:cNvPr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77863" y="9548861"/>
            <a:ext cx="2238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125"/>
              </a:lnSpc>
              <a:buSzPct val="100000"/>
              <a:buFont typeface="Calibri" panose="020F0502020204030204" pitchFamily="34" charset="0"/>
              <a:buNone/>
            </a:pPr>
            <a:r>
              <a:rPr lang="ru-RU" altLang="en-US" sz="1000">
                <a:solidFill>
                  <a:srgbClr val="000000"/>
                </a:solidFill>
                <a:latin typeface="Georgia" panose="02040502050405020303" pitchFamily="18" charset="0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32681D-B5FC-4638-AAA4-FAAA3554369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574" y="1090464"/>
            <a:ext cx="13789370" cy="216254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88D8718-7D56-4EE2-800F-70CEF9D629D9}"/>
              </a:ext>
            </a:extLst>
          </p:cNvPr>
          <p:cNvCxnSpPr>
            <a:cxnSpLocks/>
          </p:cNvCxnSpPr>
          <p:nvPr/>
        </p:nvCxnSpPr>
        <p:spPr bwMode="auto">
          <a:xfrm flipH="1">
            <a:off x="413905" y="1120148"/>
            <a:ext cx="1324379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Somia\Garware\GTF\PPT\Aqua Master\PNG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" y="1587"/>
            <a:ext cx="14629166" cy="822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Untitled-1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407603" y="1522912"/>
            <a:ext cx="8229600" cy="6705101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099176" y="5122912"/>
            <a:ext cx="7262153" cy="106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15" tIns="65307" rIns="130615" bIns="65307" anchor="b"/>
          <a:lstStyle/>
          <a:p>
            <a:pPr algn="ctr" defTabSz="914217">
              <a:lnSpc>
                <a:spcPts val="4999"/>
              </a:lnSpc>
            </a:pPr>
            <a:r>
              <a:rPr lang="en-US" sz="2999" b="1" dirty="0">
                <a:solidFill>
                  <a:srgbClr val="000000"/>
                </a:solidFill>
                <a:latin typeface="Georgia"/>
                <a:ea typeface="Verdana" pitchFamily="34" charset="0"/>
                <a:cs typeface="Verdana" pitchFamily="34" charset="0"/>
              </a:rPr>
              <a:t>Future Developments in Shipping Rope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72778" y="1257831"/>
            <a:ext cx="7194852" cy="154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15" tIns="65307" rIns="130615" bIns="65307" anchor="b"/>
          <a:lstStyle/>
          <a:p>
            <a:pPr defTabSz="914217">
              <a:lnSpc>
                <a:spcPts val="4999"/>
              </a:lnSpc>
            </a:pPr>
            <a:r>
              <a:rPr lang="en-US" sz="5399" dirty="0">
                <a:solidFill>
                  <a:srgbClr val="FFFFFF"/>
                </a:solidFill>
                <a:latin typeface="Georgia"/>
                <a:ea typeface="Verdana" pitchFamily="34" charset="0"/>
                <a:cs typeface="Verdana" pitchFamily="34" charset="0"/>
              </a:rPr>
              <a:t>Better Ideas in Action</a:t>
            </a:r>
          </a:p>
        </p:txBody>
      </p:sp>
    </p:spTree>
    <p:extLst>
      <p:ext uri="{BB962C8B-B14F-4D97-AF65-F5344CB8AC3E}">
        <p14:creationId xmlns:p14="http://schemas.microsoft.com/office/powerpoint/2010/main" val="13933762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9484" y="389681"/>
            <a:ext cx="13315772" cy="86472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en-US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To enhance Operational life in Shipping Ropes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261466" y="991203"/>
            <a:ext cx="1324379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2EB345C-6F01-4C53-B3F2-C3952F8FCA87}"/>
              </a:ext>
            </a:extLst>
          </p:cNvPr>
          <p:cNvSpPr txBox="1"/>
          <p:nvPr/>
        </p:nvSpPr>
        <p:spPr>
          <a:xfrm>
            <a:off x="261466" y="991203"/>
            <a:ext cx="8196514" cy="39389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09" tIns="54854" rIns="109709" bIns="5485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 defTabSz="914217">
              <a:lnSpc>
                <a:spcPct val="150000"/>
              </a:lnSpc>
            </a:pPr>
            <a:r>
              <a:rPr lang="en-US" sz="3399" dirty="0">
                <a:solidFill>
                  <a:prstClr val="black"/>
                </a:solidFill>
                <a:latin typeface="Georgia"/>
                <a:ea typeface="ＭＳ Ｐゴシック" pitchFamily="34" charset="-128"/>
                <a:cs typeface="Calibri"/>
              </a:rPr>
              <a:t>Major Issues affecting life of rope –</a:t>
            </a:r>
          </a:p>
          <a:p>
            <a:pPr algn="just" defTabSz="914217">
              <a:lnSpc>
                <a:spcPct val="150000"/>
              </a:lnSpc>
            </a:pPr>
            <a:r>
              <a:rPr lang="en-US" sz="3399" dirty="0">
                <a:solidFill>
                  <a:prstClr val="black"/>
                </a:solidFill>
                <a:latin typeface="Georgia"/>
                <a:ea typeface="ＭＳ Ｐゴシック" pitchFamily="34" charset="-128"/>
                <a:cs typeface="Calibri"/>
              </a:rPr>
              <a:t>1. Abrasion in rope due to contact with external surfaces</a:t>
            </a:r>
          </a:p>
          <a:p>
            <a:pPr algn="just" defTabSz="914217">
              <a:lnSpc>
                <a:spcPct val="150000"/>
              </a:lnSpc>
            </a:pPr>
            <a:r>
              <a:rPr lang="en-US" sz="3399" dirty="0">
                <a:solidFill>
                  <a:prstClr val="black"/>
                </a:solidFill>
                <a:latin typeface="Georgia"/>
                <a:ea typeface="ＭＳ Ｐゴシック" pitchFamily="34" charset="-128"/>
                <a:cs typeface="Calibri"/>
              </a:rPr>
              <a:t>2. Degradation of rope due to bending fatigue</a:t>
            </a:r>
          </a:p>
        </p:txBody>
      </p:sp>
      <p:sp>
        <p:nvSpPr>
          <p:cNvPr id="5" name="AutoShape 4" descr="Polyester Round Slings - Pacific Gulf Wire Rope"/>
          <p:cNvSpPr>
            <a:spLocks noChangeAspect="1" noChangeArrowheads="1"/>
          </p:cNvSpPr>
          <p:nvPr/>
        </p:nvSpPr>
        <p:spPr bwMode="auto">
          <a:xfrm>
            <a:off x="156162" y="-144435"/>
            <a:ext cx="304741" cy="30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914217"/>
            <a:endParaRPr lang="en-IN" sz="3399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95AC7C-0522-45E9-8CDE-6230482B2D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73"/>
          <a:stretch/>
        </p:blipFill>
        <p:spPr>
          <a:xfrm>
            <a:off x="9606757" y="1233867"/>
            <a:ext cx="4762177" cy="5748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235" y="5114733"/>
            <a:ext cx="4075914" cy="31140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1E3B09-686A-4F8D-B7FF-6655ED198B30}"/>
              </a:ext>
            </a:extLst>
          </p:cNvPr>
          <p:cNvSpPr txBox="1"/>
          <p:nvPr/>
        </p:nvSpPr>
        <p:spPr>
          <a:xfrm>
            <a:off x="11733948" y="7067934"/>
            <a:ext cx="2304256" cy="864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71866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9484" y="389681"/>
            <a:ext cx="13315772" cy="86472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en-US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Bending Fatigue in rope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261466" y="991203"/>
            <a:ext cx="1324379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2EB345C-6F01-4C53-B3F2-C3952F8FCA87}"/>
              </a:ext>
            </a:extLst>
          </p:cNvPr>
          <p:cNvSpPr txBox="1"/>
          <p:nvPr/>
        </p:nvSpPr>
        <p:spPr>
          <a:xfrm>
            <a:off x="199420" y="983980"/>
            <a:ext cx="8196514" cy="69503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09" tIns="54854" rIns="109709" bIns="5485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833" indent="-342833" algn="just" defTabSz="91421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99" dirty="0">
                <a:solidFill>
                  <a:prstClr val="black"/>
                </a:solidFill>
                <a:latin typeface="Georgia"/>
                <a:ea typeface="ＭＳ Ｐゴシック" pitchFamily="34" charset="-128"/>
                <a:cs typeface="Calibri"/>
              </a:rPr>
              <a:t>Bending Fatigue is induced when the rope under tension is bent and cycled over the rotatable curved surface. </a:t>
            </a:r>
          </a:p>
          <a:p>
            <a:pPr marL="342833" indent="-342833" algn="just" defTabSz="914217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999" dirty="0">
              <a:solidFill>
                <a:prstClr val="black"/>
              </a:solidFill>
              <a:latin typeface="Georgia"/>
              <a:ea typeface="ＭＳ Ｐゴシック" pitchFamily="34" charset="-128"/>
              <a:cs typeface="Calibri"/>
            </a:endParaRPr>
          </a:p>
          <a:p>
            <a:pPr marL="342833" indent="-342833" algn="just" defTabSz="91421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999" dirty="0">
                <a:solidFill>
                  <a:prstClr val="black"/>
                </a:solidFill>
                <a:latin typeface="Georgia"/>
                <a:ea typeface="ＭＳ Ｐゴシック" pitchFamily="34" charset="-128"/>
                <a:cs typeface="Calibri"/>
              </a:rPr>
              <a:t>It plays a considerable role in deciding the life and performance of rope especially when used over winches/pulleys/sheaves</a:t>
            </a:r>
          </a:p>
          <a:p>
            <a:pPr marL="342833" indent="-342833" algn="just" defTabSz="914217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999" dirty="0">
              <a:solidFill>
                <a:prstClr val="black"/>
              </a:solidFill>
              <a:latin typeface="Georgia"/>
              <a:ea typeface="ＭＳ Ｐゴシック" pitchFamily="34" charset="-128"/>
              <a:cs typeface="Calibri"/>
            </a:endParaRPr>
          </a:p>
          <a:p>
            <a:pPr marL="342833" indent="-342833" algn="just" defTabSz="91421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999" dirty="0">
                <a:solidFill>
                  <a:prstClr val="black"/>
                </a:solidFill>
                <a:latin typeface="Georgia"/>
                <a:ea typeface="ＭＳ Ｐゴシック" pitchFamily="34" charset="-128"/>
                <a:cs typeface="Calibri"/>
              </a:rPr>
              <a:t>Bending Fatigue Tests covered in MEG4, Cordage Institute and DNV standards</a:t>
            </a:r>
            <a:endParaRPr lang="en-US" sz="2999" dirty="0">
              <a:solidFill>
                <a:prstClr val="black"/>
              </a:solidFill>
              <a:latin typeface="Georgia"/>
              <a:ea typeface="ＭＳ Ｐゴシック" pitchFamily="34" charset="-128"/>
              <a:cs typeface="Calibri"/>
            </a:endParaRPr>
          </a:p>
        </p:txBody>
      </p:sp>
      <p:sp>
        <p:nvSpPr>
          <p:cNvPr id="5" name="AutoShape 4" descr="Polyester Round Slings - Pacific Gulf Wire Rope"/>
          <p:cNvSpPr>
            <a:spLocks noChangeAspect="1" noChangeArrowheads="1"/>
          </p:cNvSpPr>
          <p:nvPr/>
        </p:nvSpPr>
        <p:spPr bwMode="auto">
          <a:xfrm>
            <a:off x="156162" y="-144435"/>
            <a:ext cx="304741" cy="30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914217"/>
            <a:endParaRPr lang="en-IN" sz="3399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5238" r="5652"/>
          <a:stretch/>
        </p:blipFill>
        <p:spPr>
          <a:xfrm rot="5400000">
            <a:off x="9610468" y="588026"/>
            <a:ext cx="2825268" cy="4075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277" y="4220638"/>
            <a:ext cx="4075914" cy="31140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6A8894-CAE1-406C-8D0E-0E0106BF946C}"/>
              </a:ext>
            </a:extLst>
          </p:cNvPr>
          <p:cNvSpPr txBox="1"/>
          <p:nvPr/>
        </p:nvSpPr>
        <p:spPr>
          <a:xfrm>
            <a:off x="11707688" y="7238397"/>
            <a:ext cx="2304256" cy="864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278574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9484" y="417716"/>
            <a:ext cx="13315772" cy="86472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en-US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X15 Ropes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261466" y="991203"/>
            <a:ext cx="1324379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AutoShape 4" descr="Polyester Round Slings - Pacific Gulf Wire Rope"/>
          <p:cNvSpPr>
            <a:spLocks noChangeAspect="1" noChangeArrowheads="1"/>
          </p:cNvSpPr>
          <p:nvPr/>
        </p:nvSpPr>
        <p:spPr bwMode="auto">
          <a:xfrm>
            <a:off x="156162" y="-144435"/>
            <a:ext cx="304741" cy="30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914217"/>
            <a:endParaRPr lang="en-IN" sz="3399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409B0E-A2F0-4991-8D9D-932667D4A897}"/>
              </a:ext>
            </a:extLst>
          </p:cNvPr>
          <p:cNvSpPr txBox="1"/>
          <p:nvPr/>
        </p:nvSpPr>
        <p:spPr>
          <a:xfrm>
            <a:off x="308533" y="1038081"/>
            <a:ext cx="12949121" cy="195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lnSpc>
                <a:spcPct val="150000"/>
              </a:lnSpc>
            </a:pPr>
            <a:r>
              <a:rPr lang="en-GB" sz="2799" dirty="0">
                <a:solidFill>
                  <a:srgbClr val="000000"/>
                </a:solidFill>
                <a:latin typeface="Georgia"/>
                <a:ea typeface="ＭＳ Ｐゴシック" pitchFamily="34" charset="-128"/>
              </a:rPr>
              <a:t>Working on Next generation Rope Development with significant improvement in</a:t>
            </a:r>
          </a:p>
          <a:p>
            <a:pPr marL="457109" indent="-457109" defTabSz="914217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799" dirty="0">
                <a:solidFill>
                  <a:srgbClr val="000000"/>
                </a:solidFill>
                <a:latin typeface="Georgia"/>
                <a:ea typeface="ＭＳ Ｐゴシック" pitchFamily="34" charset="-128"/>
              </a:rPr>
              <a:t>Abrasion Resistance of rope – 50% improvement over X2</a:t>
            </a:r>
          </a:p>
          <a:p>
            <a:pPr marL="457109" indent="-457109" defTabSz="914217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799" dirty="0">
                <a:solidFill>
                  <a:srgbClr val="000000"/>
                </a:solidFill>
                <a:latin typeface="Georgia"/>
                <a:ea typeface="ＭＳ Ｐゴシック" pitchFamily="34" charset="-128"/>
              </a:rPr>
              <a:t>Bending Fatigue of rope – 100% improvement over X2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6D62BC5-3791-49FE-8ED4-88F004BCA9B6}"/>
              </a:ext>
            </a:extLst>
          </p:cNvPr>
          <p:cNvGraphicFramePr>
            <a:graphicFrameLocks/>
          </p:cNvGraphicFramePr>
          <p:nvPr/>
        </p:nvGraphicFramePr>
        <p:xfrm>
          <a:off x="458650" y="3448499"/>
          <a:ext cx="7466160" cy="4247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DE00243-E30D-4BCA-AEC6-BCB750E39B93}"/>
              </a:ext>
            </a:extLst>
          </p:cNvPr>
          <p:cNvGraphicFramePr>
            <a:graphicFrameLocks/>
          </p:cNvGraphicFramePr>
          <p:nvPr/>
        </p:nvGraphicFramePr>
        <p:xfrm>
          <a:off x="8229423" y="3448499"/>
          <a:ext cx="6176311" cy="4492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8815618-D783-4177-9B05-CD921DEDAC53}"/>
              </a:ext>
            </a:extLst>
          </p:cNvPr>
          <p:cNvSpPr txBox="1"/>
          <p:nvPr/>
        </p:nvSpPr>
        <p:spPr>
          <a:xfrm>
            <a:off x="3791694" y="7766392"/>
            <a:ext cx="4285423" cy="40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*Normalized to a scale of 100 for X2</a:t>
            </a:r>
          </a:p>
        </p:txBody>
      </p:sp>
    </p:spTree>
    <p:extLst>
      <p:ext uri="{BB962C8B-B14F-4D97-AF65-F5344CB8AC3E}">
        <p14:creationId xmlns:p14="http://schemas.microsoft.com/office/powerpoint/2010/main" val="20206323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2887" y="658288"/>
            <a:ext cx="13315772" cy="8647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119" b="1" dirty="0">
                <a:solidFill>
                  <a:srgbClr val="00B050"/>
                </a:solidFill>
                <a:cs typeface="Arial" pitchFamily="34" charset="0"/>
              </a:rPr>
              <a:t>Renew</a:t>
            </a:r>
            <a:r>
              <a:rPr lang="en-US" sz="3119" b="1" dirty="0">
                <a:solidFill>
                  <a:srgbClr val="00B050"/>
                </a:solidFill>
                <a:latin typeface="Georgia" panose="02040502050405020303" pitchFamily="18" charset="0"/>
                <a:cs typeface="Arial" pitchFamily="34" charset="0"/>
              </a:rPr>
              <a:t> Ropes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692860" y="1163540"/>
            <a:ext cx="1324379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20880" y="1397296"/>
            <a:ext cx="11085223" cy="185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594" tIns="65297" rIns="130594" bIns="65297"/>
          <a:lstStyle/>
          <a:p>
            <a:pPr marL="182497" indent="-182497" defTabSz="1097152" eaLnBrk="1" fontAlgn="auto" hangingPunct="1">
              <a:spcBef>
                <a:spcPts val="2227"/>
              </a:spcBef>
              <a:spcAft>
                <a:spcPts val="0"/>
              </a:spcAft>
              <a:buSzPct val="100000"/>
              <a:buFont typeface="Verdana" panose="020B060403050404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Georgia" pitchFamily="18" charset="0"/>
              <a:ea typeface="ＭＳ Ｐゴシック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84425" y="1686474"/>
          <a:ext cx="12722269" cy="5290945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3384658">
                  <a:extLst>
                    <a:ext uri="{9D8B030D-6E8A-4147-A177-3AD203B41FA5}">
                      <a16:colId xmlns:a16="http://schemas.microsoft.com/office/drawing/2014/main" val="4159186342"/>
                    </a:ext>
                  </a:extLst>
                </a:gridCol>
                <a:gridCol w="9337611">
                  <a:extLst>
                    <a:ext uri="{9D8B030D-6E8A-4147-A177-3AD203B41FA5}">
                      <a16:colId xmlns:a16="http://schemas.microsoft.com/office/drawing/2014/main" val="1676998599"/>
                    </a:ext>
                  </a:extLst>
                </a:gridCol>
              </a:tblGrid>
              <a:tr h="52345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u="none" strike="noStrike" dirty="0">
                          <a:effectLst/>
                          <a:latin typeface="+mn-lt"/>
                        </a:rPr>
                        <a:t>Features</a:t>
                      </a:r>
                      <a:endParaRPr lang="en-IN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429" marR="11429" marT="114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u="none" strike="noStrike" dirty="0">
                          <a:effectLst/>
                          <a:latin typeface="+mn-lt"/>
                        </a:rPr>
                        <a:t>Benefits</a:t>
                      </a:r>
                      <a:endParaRPr lang="en-IN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429" marR="11429" marT="11429" marB="0" anchor="ctr"/>
                </a:tc>
                <a:extLst>
                  <a:ext uri="{0D108BD9-81ED-4DB2-BD59-A6C34878D82A}">
                    <a16:rowId xmlns:a16="http://schemas.microsoft.com/office/drawing/2014/main" val="3043546765"/>
                  </a:ext>
                </a:extLst>
              </a:tr>
              <a:tr h="8714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u="none" strike="noStrike" dirty="0">
                          <a:effectLst/>
                          <a:latin typeface="+mn-lt"/>
                        </a:rPr>
                        <a:t>Sustainability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429" marR="11429" marT="11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u="none" strike="noStrike" dirty="0">
                          <a:effectLst/>
                          <a:latin typeface="+mn-lt"/>
                        </a:rPr>
                        <a:t> Ropes made from </a:t>
                      </a:r>
                      <a:r>
                        <a:rPr lang="en-US" sz="2200" b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100% Recycled Products</a:t>
                      </a:r>
                      <a:endParaRPr lang="en-US" sz="2200" b="0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11429" marR="11429" marT="11429" marB="0" anchor="ctr"/>
                </a:tc>
                <a:extLst>
                  <a:ext uri="{0D108BD9-81ED-4DB2-BD59-A6C34878D82A}">
                    <a16:rowId xmlns:a16="http://schemas.microsoft.com/office/drawing/2014/main" val="2777059853"/>
                  </a:ext>
                </a:extLst>
              </a:tr>
              <a:tr h="64934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200" b="0" u="none" strike="noStrike" dirty="0">
                          <a:effectLst/>
                          <a:latin typeface="+mn-lt"/>
                        </a:rPr>
                        <a:t>Strength</a:t>
                      </a:r>
                      <a:endParaRPr lang="en-IN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429" marR="11429" marT="11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200" b="0" u="none" strike="noStrike" dirty="0">
                          <a:effectLst/>
                          <a:latin typeface="+mn-lt"/>
                        </a:rPr>
                        <a:t> No compromise, Same strength as Maxima Ropes (</a:t>
                      </a:r>
                      <a:r>
                        <a:rPr lang="en-GB" sz="2200" b="0" u="none" strike="noStrike" dirty="0" err="1">
                          <a:effectLst/>
                          <a:latin typeface="+mn-lt"/>
                        </a:rPr>
                        <a:t>Danline</a:t>
                      </a:r>
                      <a:r>
                        <a:rPr lang="en-GB" sz="2200" b="0" u="none" strike="noStrike" dirty="0">
                          <a:effectLst/>
                          <a:latin typeface="+mn-lt"/>
                        </a:rPr>
                        <a:t> type of ropes)</a:t>
                      </a:r>
                      <a:endParaRPr lang="en-IN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429" marR="11429" marT="11429" marB="0" anchor="ctr"/>
                </a:tc>
                <a:extLst>
                  <a:ext uri="{0D108BD9-81ED-4DB2-BD59-A6C34878D82A}">
                    <a16:rowId xmlns:a16="http://schemas.microsoft.com/office/drawing/2014/main" val="2740265436"/>
                  </a:ext>
                </a:extLst>
              </a:tr>
              <a:tr h="64934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200" b="0" u="none" strike="noStrike" dirty="0">
                          <a:effectLst/>
                          <a:latin typeface="+mn-lt"/>
                        </a:rPr>
                        <a:t>Fatigue Properties</a:t>
                      </a:r>
                      <a:endParaRPr lang="en-IN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429" marR="11429" marT="11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200" b="0" u="none" strike="noStrike" dirty="0">
                          <a:effectLst/>
                          <a:latin typeface="+mn-lt"/>
                        </a:rPr>
                        <a:t>Same as Maxima Ropes (</a:t>
                      </a:r>
                      <a:r>
                        <a:rPr lang="en-GB" sz="2200" b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Danline</a:t>
                      </a:r>
                      <a:r>
                        <a:rPr lang="en-GB" sz="2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type of ropes)</a:t>
                      </a:r>
                      <a:endParaRPr lang="en-IN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429" marR="11429" marT="11429" marB="0" anchor="ctr"/>
                </a:tc>
                <a:extLst>
                  <a:ext uri="{0D108BD9-81ED-4DB2-BD59-A6C34878D82A}">
                    <a16:rowId xmlns:a16="http://schemas.microsoft.com/office/drawing/2014/main" val="430747931"/>
                  </a:ext>
                </a:extLst>
              </a:tr>
              <a:tr h="64934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200" b="0" u="none" strike="noStrike" dirty="0">
                          <a:effectLst/>
                          <a:latin typeface="+mn-lt"/>
                        </a:rPr>
                        <a:t>Abrasion Properties</a:t>
                      </a:r>
                      <a:endParaRPr lang="en-IN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429" marR="11429" marT="11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200" b="0" u="none" strike="noStrike" dirty="0">
                          <a:effectLst/>
                          <a:latin typeface="+mn-lt"/>
                        </a:rPr>
                        <a:t>Similar as Maxima Ropes (</a:t>
                      </a:r>
                      <a:r>
                        <a:rPr lang="en-GB" sz="2200" b="0" u="none" strike="noStrike" dirty="0" err="1">
                          <a:effectLst/>
                          <a:latin typeface="+mn-lt"/>
                        </a:rPr>
                        <a:t>Danline</a:t>
                      </a:r>
                      <a:r>
                        <a:rPr lang="en-GB" sz="2200" b="0" u="none" strike="noStrike" dirty="0">
                          <a:effectLst/>
                          <a:latin typeface="+mn-lt"/>
                        </a:rPr>
                        <a:t> type of ropes)</a:t>
                      </a:r>
                      <a:endParaRPr lang="en-IN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429" marR="11429" marT="11429" marB="0" anchor="ctr"/>
                </a:tc>
                <a:extLst>
                  <a:ext uri="{0D108BD9-81ED-4DB2-BD59-A6C34878D82A}">
                    <a16:rowId xmlns:a16="http://schemas.microsoft.com/office/drawing/2014/main" val="3414907872"/>
                  </a:ext>
                </a:extLst>
              </a:tr>
              <a:tr h="649341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u="none" strike="noStrike" dirty="0">
                          <a:effectLst/>
                          <a:latin typeface="+mn-lt"/>
                        </a:rPr>
                        <a:t>Spliceability</a:t>
                      </a:r>
                      <a:endParaRPr lang="en-IN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429" marR="11429" marT="11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u="none" strike="noStrike" dirty="0">
                          <a:effectLst/>
                          <a:latin typeface="+mn-lt"/>
                        </a:rPr>
                        <a:t>Easily </a:t>
                      </a:r>
                      <a:r>
                        <a:rPr lang="en-IN" sz="2200" b="0" u="none" strike="noStrike" dirty="0" err="1">
                          <a:effectLst/>
                          <a:latin typeface="+mn-lt"/>
                        </a:rPr>
                        <a:t>spliceable</a:t>
                      </a:r>
                      <a:endParaRPr lang="en-IN" sz="2200" b="0" u="none" strike="noStrike" dirty="0">
                        <a:effectLst/>
                        <a:latin typeface="+mn-lt"/>
                      </a:endParaRPr>
                    </a:p>
                  </a:txBody>
                  <a:tcPr marL="11429" marR="11429" marT="11429" marB="0" anchor="ctr"/>
                </a:tc>
                <a:extLst>
                  <a:ext uri="{0D108BD9-81ED-4DB2-BD59-A6C34878D82A}">
                    <a16:rowId xmlns:a16="http://schemas.microsoft.com/office/drawing/2014/main" val="3967158331"/>
                  </a:ext>
                </a:extLst>
              </a:tr>
              <a:tr h="64934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Colour</a:t>
                      </a:r>
                      <a:endParaRPr lang="en-IN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429" marR="11429" marT="11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200" b="0" u="none" strike="noStrike" dirty="0">
                          <a:effectLst/>
                          <a:latin typeface="+mn-lt"/>
                        </a:rPr>
                        <a:t>Available in Black colour</a:t>
                      </a:r>
                      <a:endParaRPr lang="en-IN" sz="2200" b="0" u="none" strike="noStrike" dirty="0">
                        <a:effectLst/>
                        <a:latin typeface="+mn-lt"/>
                      </a:endParaRPr>
                    </a:p>
                  </a:txBody>
                  <a:tcPr marL="11429" marR="11429" marT="11429" marB="0" anchor="ctr"/>
                </a:tc>
                <a:extLst>
                  <a:ext uri="{0D108BD9-81ED-4DB2-BD59-A6C34878D82A}">
                    <a16:rowId xmlns:a16="http://schemas.microsoft.com/office/drawing/2014/main" val="1253240711"/>
                  </a:ext>
                </a:extLst>
              </a:tr>
              <a:tr h="64934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Type</a:t>
                      </a:r>
                      <a:endParaRPr lang="en-IN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429" marR="11429" marT="114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200" b="0" u="none" strike="noStrike" dirty="0">
                          <a:effectLst/>
                          <a:latin typeface="+mn-lt"/>
                        </a:rPr>
                        <a:t>Available in both 8 strand and 3 strand</a:t>
                      </a:r>
                    </a:p>
                  </a:txBody>
                  <a:tcPr marL="11429" marR="11429" marT="11429" marB="0" anchor="ctr"/>
                </a:tc>
                <a:extLst>
                  <a:ext uri="{0D108BD9-81ED-4DB2-BD59-A6C34878D82A}">
                    <a16:rowId xmlns:a16="http://schemas.microsoft.com/office/drawing/2014/main" val="805990527"/>
                  </a:ext>
                </a:extLst>
              </a:tr>
            </a:tbl>
          </a:graphicData>
        </a:graphic>
      </p:graphicFrame>
      <p:pic>
        <p:nvPicPr>
          <p:cNvPr id="45060" name="Picture 4" descr="Recycle Symbols and Patterns, Signs (Reduce Reuse Recycle: RRR) – DIY  Projects, Patterns, Monograms, Designs, Templates">
            <a:extLst>
              <a:ext uri="{FF2B5EF4-FFF2-40B4-BE49-F238E27FC236}">
                <a16:creationId xmlns:a16="http://schemas.microsoft.com/office/drawing/2014/main" id="{FE13C3EA-991A-4589-8E89-8408C6CF4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4730" y="48558"/>
            <a:ext cx="1340530" cy="151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2D08B0-5DAB-4EFA-8159-ED426EE3708E}"/>
              </a:ext>
            </a:extLst>
          </p:cNvPr>
          <p:cNvSpPr txBox="1"/>
          <p:nvPr/>
        </p:nvSpPr>
        <p:spPr>
          <a:xfrm>
            <a:off x="11723093" y="7140881"/>
            <a:ext cx="2304256" cy="864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548568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bject 1">
            <a:extLst>
              <a:ext uri="{FF2B5EF4-FFF2-40B4-BE49-F238E27FC236}">
                <a16:creationId xmlns:a16="http://schemas.microsoft.com/office/drawing/2014/main" id="{100BF287-0D51-4E10-944F-F018E70AFD7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14630400" cy="8229600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buFont typeface="Calibri" panose="020F0502020204030204" pitchFamily="34" charset="0"/>
              <a:buNone/>
            </a:pPr>
            <a:endParaRPr lang="en-US" altLang="en-US"/>
          </a:p>
        </p:txBody>
      </p:sp>
      <p:sp>
        <p:nvSpPr>
          <p:cNvPr id="32772" name="object 4">
            <a:extLst>
              <a:ext uri="{FF2B5EF4-FFF2-40B4-BE49-F238E27FC236}">
                <a16:creationId xmlns:a16="http://schemas.microsoft.com/office/drawing/2014/main" id="{FE44A334-39C8-4000-9586-29C7D1DB518D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670925" y="3905250"/>
            <a:ext cx="3446463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138"/>
              </a:lnSpc>
              <a:buSzPct val="100000"/>
              <a:buFont typeface="Calibri" panose="020F0502020204030204" pitchFamily="34" charset="0"/>
              <a:buNone/>
            </a:pPr>
            <a:r>
              <a:rPr lang="ru-RU" altLang="en-US" sz="5400">
                <a:solidFill>
                  <a:srgbClr val="000000"/>
                </a:solidFill>
                <a:latin typeface="Georgia" panose="02040502050405020303" pitchFamily="18" charset="0"/>
              </a:rPr>
              <a:t>Thank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A0EA80-33A9-4812-9AB6-5DA24357CE22}"/>
              </a:ext>
            </a:extLst>
          </p:cNvPr>
          <p:cNvSpPr txBox="1"/>
          <p:nvPr/>
        </p:nvSpPr>
        <p:spPr>
          <a:xfrm>
            <a:off x="11707688" y="7358948"/>
            <a:ext cx="2304256" cy="864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9748" y="586148"/>
            <a:ext cx="13318019" cy="86487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IN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Rope Making process</a:t>
            </a:r>
            <a:endParaRPr lang="en-US" sz="2799" b="1" dirty="0">
              <a:solidFill>
                <a:schemeClr val="tx1"/>
              </a:solidFill>
              <a:latin typeface="Georgia" pitchFamily="18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618" y="-307652"/>
            <a:ext cx="184695" cy="61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2" tIns="45711" rIns="91422" bIns="45711" numCol="1" anchor="ctr" anchorCtr="0" compatLnSpc="1">
            <a:prstTxWarp prst="textNoShape">
              <a:avLst/>
            </a:prstTxWarp>
            <a:spAutoFit/>
          </a:bodyPr>
          <a:lstStyle/>
          <a:p>
            <a:pPr defTabSz="914217"/>
            <a:endParaRPr lang="en-US" sz="3399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0B598686-DEE4-418A-9798-B0FADDA81E4D}"/>
              </a:ext>
            </a:extLst>
          </p:cNvPr>
          <p:cNvGrpSpPr/>
          <p:nvPr/>
        </p:nvGrpSpPr>
        <p:grpSpPr>
          <a:xfrm flipH="1">
            <a:off x="4912495" y="1873155"/>
            <a:ext cx="4735678" cy="4735678"/>
            <a:chOff x="3386138" y="581025"/>
            <a:chExt cx="5456238" cy="5454651"/>
          </a:xfrm>
        </p:grpSpPr>
        <p:sp>
          <p:nvSpPr>
            <p:cNvPr id="121" name="Freeform 54">
              <a:extLst>
                <a:ext uri="{FF2B5EF4-FFF2-40B4-BE49-F238E27FC236}">
                  <a16:creationId xmlns:a16="http://schemas.microsoft.com/office/drawing/2014/main" id="{356B13B5-47E8-403C-9C52-1AF50F528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2375" y="3048000"/>
              <a:ext cx="981075" cy="2614613"/>
            </a:xfrm>
            <a:custGeom>
              <a:avLst/>
              <a:gdLst>
                <a:gd name="T0" fmla="*/ 2472 w 2472"/>
                <a:gd name="T1" fmla="*/ 6585 h 6585"/>
                <a:gd name="T2" fmla="*/ 2472 w 2472"/>
                <a:gd name="T3" fmla="*/ 0 h 6585"/>
                <a:gd name="T4" fmla="*/ 0 w 2472"/>
                <a:gd name="T5" fmla="*/ 0 h 6585"/>
                <a:gd name="T6" fmla="*/ 0 w 2472"/>
                <a:gd name="T7" fmla="*/ 4114 h 6585"/>
                <a:gd name="T8" fmla="*/ 2472 w 2472"/>
                <a:gd name="T9" fmla="*/ 6585 h 6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2" h="6585">
                  <a:moveTo>
                    <a:pt x="2472" y="6585"/>
                  </a:moveTo>
                  <a:lnTo>
                    <a:pt x="2472" y="0"/>
                  </a:lnTo>
                  <a:lnTo>
                    <a:pt x="0" y="0"/>
                  </a:lnTo>
                  <a:lnTo>
                    <a:pt x="0" y="4114"/>
                  </a:lnTo>
                  <a:lnTo>
                    <a:pt x="2472" y="6585"/>
                  </a:lnTo>
                  <a:close/>
                </a:path>
              </a:pathLst>
            </a:custGeom>
            <a:solidFill>
              <a:srgbClr val="9BBB59">
                <a:lumMod val="75000"/>
              </a:srgbClr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>
              <a:prstTxWarp prst="textNoShape">
                <a:avLst/>
              </a:prstTxWarp>
            </a:bodyPr>
            <a:lstStyle/>
            <a:p>
              <a:pPr defTabSz="91421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Georgia"/>
                <a:ea typeface="ＭＳ Ｐゴシック" pitchFamily="34" charset="-128"/>
              </a:endParaRPr>
            </a:p>
          </p:txBody>
        </p:sp>
        <p:sp>
          <p:nvSpPr>
            <p:cNvPr id="122" name="Freeform 56">
              <a:extLst>
                <a:ext uri="{FF2B5EF4-FFF2-40B4-BE49-F238E27FC236}">
                  <a16:creationId xmlns:a16="http://schemas.microsoft.com/office/drawing/2014/main" id="{91BC46E9-F23E-461E-90BC-1914C3412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0788" y="955675"/>
              <a:ext cx="2614613" cy="981075"/>
            </a:xfrm>
            <a:custGeom>
              <a:avLst/>
              <a:gdLst>
                <a:gd name="T0" fmla="*/ 0 w 6586"/>
                <a:gd name="T1" fmla="*/ 2472 h 2472"/>
                <a:gd name="T2" fmla="*/ 6586 w 6586"/>
                <a:gd name="T3" fmla="*/ 2472 h 2472"/>
                <a:gd name="T4" fmla="*/ 6586 w 6586"/>
                <a:gd name="T5" fmla="*/ 0 h 2472"/>
                <a:gd name="T6" fmla="*/ 2472 w 6586"/>
                <a:gd name="T7" fmla="*/ 0 h 2472"/>
                <a:gd name="T8" fmla="*/ 0 w 6586"/>
                <a:gd name="T9" fmla="*/ 2472 h 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86" h="2472">
                  <a:moveTo>
                    <a:pt x="0" y="2472"/>
                  </a:moveTo>
                  <a:lnTo>
                    <a:pt x="6586" y="2472"/>
                  </a:lnTo>
                  <a:lnTo>
                    <a:pt x="6586" y="0"/>
                  </a:lnTo>
                  <a:lnTo>
                    <a:pt x="2472" y="0"/>
                  </a:lnTo>
                  <a:lnTo>
                    <a:pt x="0" y="2472"/>
                  </a:lnTo>
                  <a:close/>
                </a:path>
              </a:pathLst>
            </a:custGeom>
            <a:solidFill>
              <a:srgbClr val="2980B9">
                <a:lumMod val="75000"/>
              </a:srgbClr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>
              <a:prstTxWarp prst="textNoShape">
                <a:avLst/>
              </a:prstTxWarp>
            </a:bodyPr>
            <a:lstStyle/>
            <a:p>
              <a:pPr defTabSz="91421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Georgia"/>
                <a:ea typeface="ＭＳ Ｐゴシック" pitchFamily="34" charset="-128"/>
              </a:endParaRPr>
            </a:p>
          </p:txBody>
        </p:sp>
        <p:sp>
          <p:nvSpPr>
            <p:cNvPr id="123" name="Freeform 58">
              <a:extLst>
                <a:ext uri="{FF2B5EF4-FFF2-40B4-BE49-F238E27FC236}">
                  <a16:creationId xmlns:a16="http://schemas.microsoft.com/office/drawing/2014/main" id="{3128BDF9-7EBD-421D-BC23-1F4769307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138" y="955675"/>
              <a:ext cx="1730375" cy="3146425"/>
            </a:xfrm>
            <a:custGeom>
              <a:avLst/>
              <a:gdLst>
                <a:gd name="T0" fmla="*/ 3416 w 4358"/>
                <a:gd name="T1" fmla="*/ 0 h 7927"/>
                <a:gd name="T2" fmla="*/ 944 w 4358"/>
                <a:gd name="T3" fmla="*/ 2472 h 7927"/>
                <a:gd name="T4" fmla="*/ 944 w 4358"/>
                <a:gd name="T5" fmla="*/ 5273 h 7927"/>
                <a:gd name="T6" fmla="*/ 0 w 4358"/>
                <a:gd name="T7" fmla="*/ 5273 h 7927"/>
                <a:gd name="T8" fmla="*/ 2179 w 4358"/>
                <a:gd name="T9" fmla="*/ 7927 h 7927"/>
                <a:gd name="T10" fmla="*/ 4358 w 4358"/>
                <a:gd name="T11" fmla="*/ 5273 h 7927"/>
                <a:gd name="T12" fmla="*/ 3416 w 4358"/>
                <a:gd name="T13" fmla="*/ 5273 h 7927"/>
                <a:gd name="T14" fmla="*/ 3416 w 4358"/>
                <a:gd name="T15" fmla="*/ 0 h 7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58" h="7927">
                  <a:moveTo>
                    <a:pt x="3416" y="0"/>
                  </a:moveTo>
                  <a:lnTo>
                    <a:pt x="944" y="2472"/>
                  </a:lnTo>
                  <a:lnTo>
                    <a:pt x="944" y="5273"/>
                  </a:lnTo>
                  <a:lnTo>
                    <a:pt x="0" y="5273"/>
                  </a:lnTo>
                  <a:lnTo>
                    <a:pt x="2179" y="7927"/>
                  </a:lnTo>
                  <a:lnTo>
                    <a:pt x="4358" y="5273"/>
                  </a:lnTo>
                  <a:lnTo>
                    <a:pt x="3416" y="5273"/>
                  </a:lnTo>
                  <a:lnTo>
                    <a:pt x="3416" y="0"/>
                  </a:lnTo>
                  <a:close/>
                </a:path>
              </a:pathLst>
            </a:custGeom>
            <a:solidFill>
              <a:srgbClr val="2980B9"/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>
              <a:prstTxWarp prst="textNoShape">
                <a:avLst/>
              </a:prstTxWarp>
            </a:bodyPr>
            <a:lstStyle/>
            <a:p>
              <a:pPr defTabSz="91421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Georgia"/>
                <a:ea typeface="ＭＳ Ｐゴシック" pitchFamily="34" charset="-128"/>
              </a:endParaRPr>
            </a:p>
          </p:txBody>
        </p:sp>
        <p:sp>
          <p:nvSpPr>
            <p:cNvPr id="124" name="Freeform 60">
              <a:extLst>
                <a:ext uri="{FF2B5EF4-FFF2-40B4-BE49-F238E27FC236}">
                  <a16:creationId xmlns:a16="http://schemas.microsoft.com/office/drawing/2014/main" id="{155EBBA4-3461-4019-95BB-E5C6891FE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650" y="955675"/>
              <a:ext cx="981075" cy="2613025"/>
            </a:xfrm>
            <a:custGeom>
              <a:avLst/>
              <a:gdLst>
                <a:gd name="T0" fmla="*/ 0 w 2471"/>
                <a:gd name="T1" fmla="*/ 0 h 6586"/>
                <a:gd name="T2" fmla="*/ 0 w 2471"/>
                <a:gd name="T3" fmla="*/ 6586 h 6586"/>
                <a:gd name="T4" fmla="*/ 2471 w 2471"/>
                <a:gd name="T5" fmla="*/ 6586 h 6586"/>
                <a:gd name="T6" fmla="*/ 2471 w 2471"/>
                <a:gd name="T7" fmla="*/ 2472 h 6586"/>
                <a:gd name="T8" fmla="*/ 0 w 2471"/>
                <a:gd name="T9" fmla="*/ 0 h 6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1" h="6586">
                  <a:moveTo>
                    <a:pt x="0" y="0"/>
                  </a:moveTo>
                  <a:lnTo>
                    <a:pt x="0" y="6586"/>
                  </a:lnTo>
                  <a:lnTo>
                    <a:pt x="2471" y="6586"/>
                  </a:lnTo>
                  <a:lnTo>
                    <a:pt x="2471" y="24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392B">
                <a:lumMod val="75000"/>
              </a:srgbClr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>
              <a:prstTxWarp prst="textNoShape">
                <a:avLst/>
              </a:prstTxWarp>
            </a:bodyPr>
            <a:lstStyle/>
            <a:p>
              <a:pPr defTabSz="91421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Georgia"/>
                <a:ea typeface="ＭＳ Ｐゴシック" pitchFamily="34" charset="-128"/>
              </a:endParaRPr>
            </a:p>
          </p:txBody>
        </p:sp>
        <p:sp>
          <p:nvSpPr>
            <p:cNvPr id="125" name="Freeform 62">
              <a:extLst>
                <a:ext uri="{FF2B5EF4-FFF2-40B4-BE49-F238E27FC236}">
                  <a16:creationId xmlns:a16="http://schemas.microsoft.com/office/drawing/2014/main" id="{2C9C4BEC-5A35-4F44-875A-D3F82BB58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300" y="581025"/>
              <a:ext cx="3146425" cy="1728788"/>
            </a:xfrm>
            <a:custGeom>
              <a:avLst/>
              <a:gdLst>
                <a:gd name="T0" fmla="*/ 7927 w 7927"/>
                <a:gd name="T1" fmla="*/ 3416 h 4358"/>
                <a:gd name="T2" fmla="*/ 5456 w 7927"/>
                <a:gd name="T3" fmla="*/ 944 h 4358"/>
                <a:gd name="T4" fmla="*/ 2655 w 7927"/>
                <a:gd name="T5" fmla="*/ 944 h 4358"/>
                <a:gd name="T6" fmla="*/ 2655 w 7927"/>
                <a:gd name="T7" fmla="*/ 0 h 4358"/>
                <a:gd name="T8" fmla="*/ 0 w 7927"/>
                <a:gd name="T9" fmla="*/ 2179 h 4358"/>
                <a:gd name="T10" fmla="*/ 2655 w 7927"/>
                <a:gd name="T11" fmla="*/ 4358 h 4358"/>
                <a:gd name="T12" fmla="*/ 2655 w 7927"/>
                <a:gd name="T13" fmla="*/ 3416 h 4358"/>
                <a:gd name="T14" fmla="*/ 7927 w 7927"/>
                <a:gd name="T15" fmla="*/ 3416 h 4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7" h="4358">
                  <a:moveTo>
                    <a:pt x="7927" y="3416"/>
                  </a:moveTo>
                  <a:lnTo>
                    <a:pt x="5456" y="944"/>
                  </a:lnTo>
                  <a:lnTo>
                    <a:pt x="2655" y="944"/>
                  </a:lnTo>
                  <a:lnTo>
                    <a:pt x="2655" y="0"/>
                  </a:lnTo>
                  <a:lnTo>
                    <a:pt x="0" y="2179"/>
                  </a:lnTo>
                  <a:lnTo>
                    <a:pt x="2655" y="4358"/>
                  </a:lnTo>
                  <a:lnTo>
                    <a:pt x="2655" y="3416"/>
                  </a:lnTo>
                  <a:lnTo>
                    <a:pt x="7927" y="3416"/>
                  </a:lnTo>
                  <a:close/>
                </a:path>
              </a:pathLst>
            </a:custGeom>
            <a:solidFill>
              <a:srgbClr val="C0392B"/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>
              <a:prstTxWarp prst="textNoShape">
                <a:avLst/>
              </a:prstTxWarp>
            </a:bodyPr>
            <a:lstStyle/>
            <a:p>
              <a:pPr defTabSz="91421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Georgia"/>
                <a:ea typeface="ＭＳ Ｐゴシック" pitchFamily="34" charset="-128"/>
              </a:endParaRPr>
            </a:p>
          </p:txBody>
        </p:sp>
        <p:sp>
          <p:nvSpPr>
            <p:cNvPr id="126" name="Freeform 64">
              <a:extLst>
                <a:ext uri="{FF2B5EF4-FFF2-40B4-BE49-F238E27FC236}">
                  <a16:creationId xmlns:a16="http://schemas.microsoft.com/office/drawing/2014/main" id="{625895D2-7E74-40FF-991A-CA7FB4E1E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700" y="4679950"/>
              <a:ext cx="2613025" cy="982663"/>
            </a:xfrm>
            <a:custGeom>
              <a:avLst/>
              <a:gdLst>
                <a:gd name="T0" fmla="*/ 6586 w 6586"/>
                <a:gd name="T1" fmla="*/ 0 h 2473"/>
                <a:gd name="T2" fmla="*/ 0 w 6586"/>
                <a:gd name="T3" fmla="*/ 0 h 2473"/>
                <a:gd name="T4" fmla="*/ 0 w 6586"/>
                <a:gd name="T5" fmla="*/ 2473 h 2473"/>
                <a:gd name="T6" fmla="*/ 4114 w 6586"/>
                <a:gd name="T7" fmla="*/ 2473 h 2473"/>
                <a:gd name="T8" fmla="*/ 6586 w 6586"/>
                <a:gd name="T9" fmla="*/ 0 h 2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86" h="2473">
                  <a:moveTo>
                    <a:pt x="6586" y="0"/>
                  </a:moveTo>
                  <a:lnTo>
                    <a:pt x="0" y="0"/>
                  </a:lnTo>
                  <a:lnTo>
                    <a:pt x="0" y="2473"/>
                  </a:lnTo>
                  <a:lnTo>
                    <a:pt x="4114" y="2473"/>
                  </a:lnTo>
                  <a:lnTo>
                    <a:pt x="6586" y="0"/>
                  </a:lnTo>
                  <a:close/>
                </a:path>
              </a:pathLst>
            </a:custGeom>
            <a:solidFill>
              <a:srgbClr val="F39C12">
                <a:lumMod val="75000"/>
              </a:srgbClr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>
              <a:prstTxWarp prst="textNoShape">
                <a:avLst/>
              </a:prstTxWarp>
            </a:bodyPr>
            <a:lstStyle/>
            <a:p>
              <a:pPr defTabSz="91421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Georgia"/>
                <a:ea typeface="ＭＳ Ｐゴシック" pitchFamily="34" charset="-128"/>
              </a:endParaRPr>
            </a:p>
          </p:txBody>
        </p:sp>
        <p:sp>
          <p:nvSpPr>
            <p:cNvPr id="127" name="Freeform 66">
              <a:extLst>
                <a:ext uri="{FF2B5EF4-FFF2-40B4-BE49-F238E27FC236}">
                  <a16:creationId xmlns:a16="http://schemas.microsoft.com/office/drawing/2014/main" id="{BF2FEF80-8DEA-4513-8C23-540BAB7A8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588" y="2516188"/>
              <a:ext cx="1728788" cy="3146425"/>
            </a:xfrm>
            <a:custGeom>
              <a:avLst/>
              <a:gdLst>
                <a:gd name="T0" fmla="*/ 944 w 4358"/>
                <a:gd name="T1" fmla="*/ 7928 h 7928"/>
                <a:gd name="T2" fmla="*/ 3416 w 4358"/>
                <a:gd name="T3" fmla="*/ 5455 h 7928"/>
                <a:gd name="T4" fmla="*/ 3416 w 4358"/>
                <a:gd name="T5" fmla="*/ 2655 h 7928"/>
                <a:gd name="T6" fmla="*/ 4358 w 4358"/>
                <a:gd name="T7" fmla="*/ 2655 h 7928"/>
                <a:gd name="T8" fmla="*/ 2179 w 4358"/>
                <a:gd name="T9" fmla="*/ 0 h 7928"/>
                <a:gd name="T10" fmla="*/ 0 w 4358"/>
                <a:gd name="T11" fmla="*/ 2655 h 7928"/>
                <a:gd name="T12" fmla="*/ 944 w 4358"/>
                <a:gd name="T13" fmla="*/ 2655 h 7928"/>
                <a:gd name="T14" fmla="*/ 944 w 4358"/>
                <a:gd name="T15" fmla="*/ 7928 h 7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58" h="7928">
                  <a:moveTo>
                    <a:pt x="944" y="7928"/>
                  </a:moveTo>
                  <a:lnTo>
                    <a:pt x="3416" y="5455"/>
                  </a:lnTo>
                  <a:lnTo>
                    <a:pt x="3416" y="2655"/>
                  </a:lnTo>
                  <a:lnTo>
                    <a:pt x="4358" y="2655"/>
                  </a:lnTo>
                  <a:lnTo>
                    <a:pt x="2179" y="0"/>
                  </a:lnTo>
                  <a:lnTo>
                    <a:pt x="0" y="2655"/>
                  </a:lnTo>
                  <a:lnTo>
                    <a:pt x="944" y="2655"/>
                  </a:lnTo>
                  <a:lnTo>
                    <a:pt x="944" y="7928"/>
                  </a:lnTo>
                  <a:close/>
                </a:path>
              </a:pathLst>
            </a:custGeom>
            <a:solidFill>
              <a:srgbClr val="F39C12"/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>
              <a:prstTxWarp prst="textNoShape">
                <a:avLst/>
              </a:prstTxWarp>
            </a:bodyPr>
            <a:lstStyle/>
            <a:p>
              <a:pPr defTabSz="91421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Georgia"/>
                <a:ea typeface="ＭＳ Ｐゴシック" pitchFamily="34" charset="-128"/>
              </a:endParaRPr>
            </a:p>
          </p:txBody>
        </p:sp>
        <p:sp>
          <p:nvSpPr>
            <p:cNvPr id="128" name="Freeform 68">
              <a:extLst>
                <a:ext uri="{FF2B5EF4-FFF2-40B4-BE49-F238E27FC236}">
                  <a16:creationId xmlns:a16="http://schemas.microsoft.com/office/drawing/2014/main" id="{033976D6-413A-4379-965A-191E5B76B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2375" y="4306888"/>
              <a:ext cx="3146425" cy="1728788"/>
            </a:xfrm>
            <a:custGeom>
              <a:avLst/>
              <a:gdLst>
                <a:gd name="T0" fmla="*/ 0 w 7928"/>
                <a:gd name="T1" fmla="*/ 943 h 4357"/>
                <a:gd name="T2" fmla="*/ 2472 w 7928"/>
                <a:gd name="T3" fmla="*/ 3414 h 4357"/>
                <a:gd name="T4" fmla="*/ 5273 w 7928"/>
                <a:gd name="T5" fmla="*/ 3414 h 4357"/>
                <a:gd name="T6" fmla="*/ 5273 w 7928"/>
                <a:gd name="T7" fmla="*/ 4357 h 4357"/>
                <a:gd name="T8" fmla="*/ 7928 w 7928"/>
                <a:gd name="T9" fmla="*/ 2179 h 4357"/>
                <a:gd name="T10" fmla="*/ 5273 w 7928"/>
                <a:gd name="T11" fmla="*/ 0 h 4357"/>
                <a:gd name="T12" fmla="*/ 5273 w 7928"/>
                <a:gd name="T13" fmla="*/ 943 h 4357"/>
                <a:gd name="T14" fmla="*/ 0 w 7928"/>
                <a:gd name="T15" fmla="*/ 943 h 4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8" h="4357">
                  <a:moveTo>
                    <a:pt x="0" y="943"/>
                  </a:moveTo>
                  <a:lnTo>
                    <a:pt x="2472" y="3414"/>
                  </a:lnTo>
                  <a:lnTo>
                    <a:pt x="5273" y="3414"/>
                  </a:lnTo>
                  <a:lnTo>
                    <a:pt x="5273" y="4357"/>
                  </a:lnTo>
                  <a:lnTo>
                    <a:pt x="7928" y="2179"/>
                  </a:lnTo>
                  <a:lnTo>
                    <a:pt x="5273" y="0"/>
                  </a:lnTo>
                  <a:lnTo>
                    <a:pt x="5273" y="943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>
              <a:prstTxWarp prst="textNoShape">
                <a:avLst/>
              </a:prstTxWarp>
            </a:bodyPr>
            <a:lstStyle/>
            <a:p>
              <a:pPr defTabSz="91421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Georgia"/>
                <a:ea typeface="ＭＳ Ｐゴシック" pitchFamily="34" charset="-128"/>
              </a:endParaRPr>
            </a:p>
          </p:txBody>
        </p:sp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757BA829-A8AA-435A-9396-CDB51182CBFE}"/>
              </a:ext>
            </a:extLst>
          </p:cNvPr>
          <p:cNvSpPr/>
          <p:nvPr/>
        </p:nvSpPr>
        <p:spPr>
          <a:xfrm>
            <a:off x="6438284" y="3396538"/>
            <a:ext cx="1684101" cy="1688911"/>
          </a:xfrm>
          <a:prstGeom prst="rect">
            <a:avLst/>
          </a:prstGeom>
          <a:solidFill>
            <a:srgbClr val="95A5A6">
              <a:lumMod val="20000"/>
              <a:lumOff val="8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99" kern="0" dirty="0">
                <a:solidFill>
                  <a:srgbClr val="95A5A6"/>
                </a:solidFill>
                <a:latin typeface="Georgia"/>
                <a:ea typeface="ＭＳ Ｐゴシック"/>
                <a:cs typeface="+mn-cs"/>
              </a:rPr>
              <a:t>Rope Making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1ECD3A4-8EF0-4516-82FA-1E0E109B1376}"/>
              </a:ext>
            </a:extLst>
          </p:cNvPr>
          <p:cNvGrpSpPr/>
          <p:nvPr/>
        </p:nvGrpSpPr>
        <p:grpSpPr>
          <a:xfrm>
            <a:off x="1445182" y="1829241"/>
            <a:ext cx="3432088" cy="3054521"/>
            <a:chOff x="-423103" y="1749039"/>
            <a:chExt cx="3709786" cy="3055110"/>
          </a:xfrm>
        </p:grpSpPr>
        <p:grpSp>
          <p:nvGrpSpPr>
            <p:cNvPr id="131" name="Group 16">
              <a:extLst>
                <a:ext uri="{FF2B5EF4-FFF2-40B4-BE49-F238E27FC236}">
                  <a16:creationId xmlns:a16="http://schemas.microsoft.com/office/drawing/2014/main" id="{30B5B26A-456C-4366-9A00-5A42A0FB4C86}"/>
                </a:ext>
              </a:extLst>
            </p:cNvPr>
            <p:cNvGrpSpPr/>
            <p:nvPr/>
          </p:nvGrpSpPr>
          <p:grpSpPr>
            <a:xfrm>
              <a:off x="407368" y="1749039"/>
              <a:ext cx="2879315" cy="832567"/>
              <a:chOff x="407368" y="1749039"/>
              <a:chExt cx="2879315" cy="832567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FABB2AB3-3ABA-4EDF-BFAD-3A53A66240B6}"/>
                  </a:ext>
                </a:extLst>
              </p:cNvPr>
              <p:cNvSpPr/>
              <p:nvPr/>
            </p:nvSpPr>
            <p:spPr>
              <a:xfrm>
                <a:off x="407368" y="1749039"/>
                <a:ext cx="2879314" cy="461665"/>
              </a:xfrm>
              <a:prstGeom prst="rect">
                <a:avLst/>
              </a:prstGeom>
            </p:spPr>
            <p:txBody>
              <a:bodyPr wrap="square" anchor="b">
                <a:spAutoFit/>
              </a:bodyPr>
              <a:lstStyle/>
              <a:p>
                <a:pPr defTabSz="91421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a-DK" sz="2400" b="1" kern="0" dirty="0">
                    <a:solidFill>
                      <a:srgbClr val="C0392B"/>
                    </a:solidFill>
                    <a:latin typeface="Georgia"/>
                    <a:ea typeface="ＭＳ Ｐゴシック" pitchFamily="34" charset="-128"/>
                  </a:rPr>
                  <a:t>Extrusion</a:t>
                </a:r>
                <a:endParaRPr lang="en-US" sz="2400" b="1" kern="0" dirty="0">
                  <a:solidFill>
                    <a:srgbClr val="C0392B"/>
                  </a:solidFill>
                  <a:latin typeface="Georgia"/>
                  <a:ea typeface="ＭＳ Ｐゴシック" pitchFamily="34" charset="-128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E236C7EC-1C4A-4EAA-BAF7-6EE683E1EF4E}"/>
                  </a:ext>
                </a:extLst>
              </p:cNvPr>
              <p:cNvSpPr/>
              <p:nvPr/>
            </p:nvSpPr>
            <p:spPr>
              <a:xfrm>
                <a:off x="407369" y="2273829"/>
                <a:ext cx="287931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91421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 dirty="0">
                  <a:solidFill>
                    <a:sysClr val="windowText" lastClr="000000"/>
                  </a:solidFill>
                  <a:latin typeface="Georgia"/>
                  <a:ea typeface="ＭＳ Ｐゴシック" pitchFamily="34" charset="-128"/>
                </a:endParaRPr>
              </a:p>
            </p:txBody>
          </p:sp>
        </p:grpSp>
        <p:grpSp>
          <p:nvGrpSpPr>
            <p:cNvPr id="132" name="Group 17">
              <a:extLst>
                <a:ext uri="{FF2B5EF4-FFF2-40B4-BE49-F238E27FC236}">
                  <a16:creationId xmlns:a16="http://schemas.microsoft.com/office/drawing/2014/main" id="{3DE67AEE-A7D3-43F5-A4E6-A95F6688B698}"/>
                </a:ext>
              </a:extLst>
            </p:cNvPr>
            <p:cNvGrpSpPr/>
            <p:nvPr/>
          </p:nvGrpSpPr>
          <p:grpSpPr>
            <a:xfrm>
              <a:off x="-423103" y="4248697"/>
              <a:ext cx="3709786" cy="555452"/>
              <a:chOff x="-423103" y="2026154"/>
              <a:chExt cx="3709786" cy="555452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E6645699-4FC4-4812-90FD-7D85CFA08914}"/>
                  </a:ext>
                </a:extLst>
              </p:cNvPr>
              <p:cNvSpPr/>
              <p:nvPr/>
            </p:nvSpPr>
            <p:spPr>
              <a:xfrm>
                <a:off x="-423103" y="2026154"/>
                <a:ext cx="3709785" cy="461665"/>
              </a:xfrm>
              <a:prstGeom prst="rect">
                <a:avLst/>
              </a:prstGeom>
            </p:spPr>
            <p:txBody>
              <a:bodyPr wrap="square" anchor="b">
                <a:spAutoFit/>
              </a:bodyPr>
              <a:lstStyle/>
              <a:p>
                <a:pPr algn="ctr" defTabSz="91421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a-DK" sz="2400" b="1" kern="0" dirty="0">
                    <a:solidFill>
                      <a:srgbClr val="F39C12"/>
                    </a:solidFill>
                    <a:latin typeface="Georgia"/>
                    <a:ea typeface="ＭＳ Ｐゴシック" pitchFamily="34" charset="-128"/>
                  </a:rPr>
                  <a:t>Rope Making</a:t>
                </a:r>
                <a:endParaRPr lang="en-US" sz="2400" b="1" kern="0" dirty="0">
                  <a:solidFill>
                    <a:srgbClr val="F39C12"/>
                  </a:solidFill>
                  <a:latin typeface="Georgia"/>
                  <a:ea typeface="ＭＳ Ｐゴシック" pitchFamily="34" charset="-128"/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4ACEE288-3AE3-4241-8B71-421EC8AF8F58}"/>
                  </a:ext>
                </a:extLst>
              </p:cNvPr>
              <p:cNvSpPr/>
              <p:nvPr/>
            </p:nvSpPr>
            <p:spPr>
              <a:xfrm>
                <a:off x="407369" y="2273829"/>
                <a:ext cx="287931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91421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 dirty="0">
                  <a:solidFill>
                    <a:sysClr val="windowText" lastClr="000000"/>
                  </a:solidFill>
                  <a:latin typeface="Georgia"/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589E9086-207C-47FE-8BDC-0CADC5C0890E}"/>
              </a:ext>
            </a:extLst>
          </p:cNvPr>
          <p:cNvGrpSpPr/>
          <p:nvPr/>
        </p:nvGrpSpPr>
        <p:grpSpPr>
          <a:xfrm>
            <a:off x="10212945" y="1981611"/>
            <a:ext cx="2663782" cy="3054521"/>
            <a:chOff x="407368" y="1749039"/>
            <a:chExt cx="2879315" cy="3055110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40388A07-FE03-4F22-86A2-B79F48B86BCA}"/>
                </a:ext>
              </a:extLst>
            </p:cNvPr>
            <p:cNvGrpSpPr/>
            <p:nvPr/>
          </p:nvGrpSpPr>
          <p:grpSpPr>
            <a:xfrm>
              <a:off x="407368" y="1749039"/>
              <a:ext cx="2879315" cy="832567"/>
              <a:chOff x="407368" y="1749039"/>
              <a:chExt cx="2879315" cy="832567"/>
            </a:xfrm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E5C6F1DD-2600-4D0E-A69A-9696B8618A34}"/>
                  </a:ext>
                </a:extLst>
              </p:cNvPr>
              <p:cNvSpPr/>
              <p:nvPr/>
            </p:nvSpPr>
            <p:spPr>
              <a:xfrm>
                <a:off x="407368" y="1749039"/>
                <a:ext cx="2879314" cy="461665"/>
              </a:xfrm>
              <a:prstGeom prst="rect">
                <a:avLst/>
              </a:prstGeom>
            </p:spPr>
            <p:txBody>
              <a:bodyPr wrap="square" anchor="b">
                <a:spAutoFit/>
              </a:bodyPr>
              <a:lstStyle/>
              <a:p>
                <a:pPr algn="ctr" defTabSz="91421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a-DK" sz="2400" b="1" kern="0" dirty="0">
                    <a:solidFill>
                      <a:srgbClr val="2980B9"/>
                    </a:solidFill>
                    <a:latin typeface="Georgia"/>
                    <a:ea typeface="ＭＳ Ｐゴシック" pitchFamily="34" charset="-128"/>
                  </a:rPr>
                  <a:t>Twisting</a:t>
                </a:r>
                <a:endParaRPr lang="en-US" sz="2400" b="1" kern="0" dirty="0">
                  <a:solidFill>
                    <a:srgbClr val="2980B9"/>
                  </a:solidFill>
                  <a:latin typeface="Georgia"/>
                  <a:ea typeface="ＭＳ Ｐゴシック" pitchFamily="34" charset="-128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7EB2F1E1-36EA-4FD2-B22D-730D97B9480F}"/>
                  </a:ext>
                </a:extLst>
              </p:cNvPr>
              <p:cNvSpPr/>
              <p:nvPr/>
            </p:nvSpPr>
            <p:spPr>
              <a:xfrm>
                <a:off x="407369" y="2273829"/>
                <a:ext cx="287931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91421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 dirty="0">
                  <a:solidFill>
                    <a:sysClr val="windowText" lastClr="000000"/>
                  </a:solidFill>
                  <a:latin typeface="Georgia"/>
                  <a:ea typeface="ＭＳ Ｐゴシック" pitchFamily="34" charset="-128"/>
                </a:endParaRPr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CF7D51D4-A80D-4C4C-B37C-3CA5014CA686}"/>
                </a:ext>
              </a:extLst>
            </p:cNvPr>
            <p:cNvGrpSpPr/>
            <p:nvPr/>
          </p:nvGrpSpPr>
          <p:grpSpPr>
            <a:xfrm>
              <a:off x="407368" y="4233034"/>
              <a:ext cx="2879315" cy="571115"/>
              <a:chOff x="407368" y="2010491"/>
              <a:chExt cx="2879315" cy="571115"/>
            </a:xfrm>
          </p:grpSpPr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6B1875EE-D905-43EB-A4CE-21A21DD5D838}"/>
                  </a:ext>
                </a:extLst>
              </p:cNvPr>
              <p:cNvSpPr/>
              <p:nvPr/>
            </p:nvSpPr>
            <p:spPr>
              <a:xfrm>
                <a:off x="407368" y="2010491"/>
                <a:ext cx="2879314" cy="461665"/>
              </a:xfrm>
              <a:prstGeom prst="rect">
                <a:avLst/>
              </a:prstGeom>
            </p:spPr>
            <p:txBody>
              <a:bodyPr wrap="square" anchor="b">
                <a:spAutoFit/>
              </a:bodyPr>
              <a:lstStyle/>
              <a:p>
                <a:pPr algn="ctr" defTabSz="91421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a-DK" sz="2400" b="1" kern="0" dirty="0">
                    <a:solidFill>
                      <a:srgbClr val="9BBB59"/>
                    </a:solidFill>
                    <a:latin typeface="Georgia"/>
                    <a:ea typeface="ＭＳ Ｐゴシック" pitchFamily="34" charset="-128"/>
                  </a:rPr>
                  <a:t>Strand making</a:t>
                </a:r>
                <a:endParaRPr lang="en-US" sz="2400" b="1" kern="0" dirty="0">
                  <a:solidFill>
                    <a:srgbClr val="9BBB59"/>
                  </a:solidFill>
                  <a:latin typeface="Georgia"/>
                  <a:ea typeface="ＭＳ Ｐゴシック" pitchFamily="34" charset="-128"/>
                </a:endParaRP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30DC4805-13C2-49F2-88E0-62B1848C4674}"/>
                  </a:ext>
                </a:extLst>
              </p:cNvPr>
              <p:cNvSpPr/>
              <p:nvPr/>
            </p:nvSpPr>
            <p:spPr>
              <a:xfrm>
                <a:off x="407369" y="2273829"/>
                <a:ext cx="287931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91421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 dirty="0">
                  <a:solidFill>
                    <a:sysClr val="windowText" lastClr="000000"/>
                  </a:solidFill>
                  <a:latin typeface="Georgia"/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152" name="TextBox 151">
            <a:extLst>
              <a:ext uri="{FF2B5EF4-FFF2-40B4-BE49-F238E27FC236}">
                <a16:creationId xmlns:a16="http://schemas.microsoft.com/office/drawing/2014/main" id="{FECC8D0C-0B9B-429F-A378-60661F39A2C3}"/>
              </a:ext>
            </a:extLst>
          </p:cNvPr>
          <p:cNvSpPr txBox="1"/>
          <p:nvPr/>
        </p:nvSpPr>
        <p:spPr>
          <a:xfrm>
            <a:off x="6686109" y="2129323"/>
            <a:ext cx="1010018" cy="92315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99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ea typeface="ＭＳ Ｐゴシック" pitchFamily="34" charset="-128"/>
              </a:rPr>
              <a:t>01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4C8050D4-BF38-425B-B658-98A7926CD763}"/>
              </a:ext>
            </a:extLst>
          </p:cNvPr>
          <p:cNvSpPr txBox="1"/>
          <p:nvPr/>
        </p:nvSpPr>
        <p:spPr>
          <a:xfrm>
            <a:off x="8343577" y="3648760"/>
            <a:ext cx="1104578" cy="92315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99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ea typeface="ＭＳ Ｐゴシック" pitchFamily="34" charset="-128"/>
              </a:rPr>
              <a:t>02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8C7D925-1947-4C25-A59C-8D015CE17B84}"/>
              </a:ext>
            </a:extLst>
          </p:cNvPr>
          <p:cNvSpPr txBox="1"/>
          <p:nvPr/>
        </p:nvSpPr>
        <p:spPr>
          <a:xfrm>
            <a:off x="6705718" y="5280445"/>
            <a:ext cx="1102974" cy="92315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99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ea typeface="ＭＳ Ｐゴシック" pitchFamily="34" charset="-128"/>
              </a:rPr>
              <a:t>03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7FB2F3C9-158D-4E3B-8D7F-BF66AFFC0BD4}"/>
              </a:ext>
            </a:extLst>
          </p:cNvPr>
          <p:cNvSpPr txBox="1"/>
          <p:nvPr/>
        </p:nvSpPr>
        <p:spPr>
          <a:xfrm>
            <a:off x="5102433" y="3647990"/>
            <a:ext cx="1120604" cy="92315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99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ea typeface="ＭＳ Ｐゴシック" pitchFamily="34" charset="-128"/>
              </a:rPr>
              <a:t>04</a:t>
            </a:r>
          </a:p>
        </p:txBody>
      </p:sp>
      <p:pic>
        <p:nvPicPr>
          <p:cNvPr id="15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3738" y="2275878"/>
            <a:ext cx="2610952" cy="1980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" name="Picture 4" descr="http://www.shufordyarns.com/wp-content/uploads/2015/05/inset-yarn-twisting-manufacturi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10242" y="2488774"/>
            <a:ext cx="2699479" cy="1828447"/>
          </a:xfrm>
          <a:prstGeom prst="rect">
            <a:avLst/>
          </a:prstGeom>
          <a:noFill/>
        </p:spPr>
      </p:pic>
      <p:pic>
        <p:nvPicPr>
          <p:cNvPr id="158" name="Picture 6" descr="Related 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97553" y="4866178"/>
            <a:ext cx="2699479" cy="1800676"/>
          </a:xfrm>
          <a:prstGeom prst="rect">
            <a:avLst/>
          </a:prstGeom>
          <a:noFill/>
        </p:spPr>
      </p:pic>
      <p:pic>
        <p:nvPicPr>
          <p:cNvPr id="118786" name="Picture 2" descr="Image result for rope making proces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10242" y="5002889"/>
            <a:ext cx="2699479" cy="1752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6328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9748" y="586148"/>
            <a:ext cx="13318019" cy="86487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IN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GTFL - Rope Making machines and facilities</a:t>
            </a:r>
            <a:endParaRPr lang="en-US" sz="2799" b="1" dirty="0">
              <a:solidFill>
                <a:schemeClr val="tx1"/>
              </a:solidFill>
              <a:latin typeface="Georgia" pitchFamily="18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618" y="-307652"/>
            <a:ext cx="184695" cy="61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2" tIns="45711" rIns="91422" bIns="45711" numCol="1" anchor="ctr" anchorCtr="0" compatLnSpc="1">
            <a:prstTxWarp prst="textNoShape">
              <a:avLst/>
            </a:prstTxWarp>
            <a:spAutoFit/>
          </a:bodyPr>
          <a:lstStyle/>
          <a:p>
            <a:pPr defTabSz="914217"/>
            <a:endParaRPr lang="en-US" sz="3399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37" name="Picture 4" descr="Factory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079" y="1600685"/>
            <a:ext cx="6223865" cy="457111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1296561" y="6324174"/>
            <a:ext cx="4646530" cy="461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17"/>
            <a:r>
              <a:rPr lang="en-US" sz="2400" dirty="0">
                <a:solidFill>
                  <a:srgbClr val="000000"/>
                </a:solidFill>
                <a:latin typeface="Georgia"/>
                <a:ea typeface="ＭＳ Ｐゴシック" pitchFamily="34" charset="-128"/>
              </a:rPr>
              <a:t>3 STRAND ROPE MAKING M/C</a:t>
            </a:r>
          </a:p>
        </p:txBody>
      </p:sp>
      <p:pic>
        <p:nvPicPr>
          <p:cNvPr id="39" name="Picture 1" descr="C:\Users\DELL\AppData\Local\Microsoft\Windows\Temporary Internet Files\Content.Outlook\1P2IFVRX\Photo-0022.jpg"/>
          <p:cNvPicPr>
            <a:picLocks noChangeAspect="1" noChangeArrowheads="1"/>
          </p:cNvPicPr>
          <p:nvPr/>
        </p:nvPicPr>
        <p:blipFill>
          <a:blip r:embed="rId4" cstate="print"/>
          <a:srcRect b="3226"/>
          <a:stretch>
            <a:fillRect/>
          </a:stretch>
        </p:blipFill>
        <p:spPr bwMode="auto">
          <a:xfrm>
            <a:off x="7951002" y="1600685"/>
            <a:ext cx="5904361" cy="4571118"/>
          </a:xfrm>
          <a:prstGeom prst="rect">
            <a:avLst/>
          </a:prstGeom>
          <a:noFill/>
        </p:spPr>
      </p:pic>
      <p:sp>
        <p:nvSpPr>
          <p:cNvPr id="40" name="Rectangle 39"/>
          <p:cNvSpPr/>
          <p:nvPr/>
        </p:nvSpPr>
        <p:spPr>
          <a:xfrm>
            <a:off x="8686536" y="6324174"/>
            <a:ext cx="4659351" cy="461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17"/>
            <a:r>
              <a:rPr lang="en-US" sz="2400" dirty="0">
                <a:solidFill>
                  <a:srgbClr val="000000"/>
                </a:solidFill>
                <a:latin typeface="Georgia"/>
                <a:ea typeface="ＭＳ Ｐゴシック" pitchFamily="34" charset="-128"/>
              </a:rPr>
              <a:t>8 STRAND ROPE MAKING M/C</a:t>
            </a:r>
          </a:p>
        </p:txBody>
      </p:sp>
    </p:spTree>
    <p:extLst>
      <p:ext uri="{BB962C8B-B14F-4D97-AF65-F5344CB8AC3E}">
        <p14:creationId xmlns:p14="http://schemas.microsoft.com/office/powerpoint/2010/main" val="327424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9748" y="586148"/>
            <a:ext cx="13318019" cy="86487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Rope Terminology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618" y="-307652"/>
            <a:ext cx="184695" cy="61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2" tIns="45711" rIns="91422" bIns="45711" numCol="1" anchor="ctr" anchorCtr="0" compatLnSpc="1">
            <a:prstTxWarp prst="textNoShape">
              <a:avLst/>
            </a:prstTxWarp>
            <a:spAutoFit/>
          </a:bodyPr>
          <a:lstStyle/>
          <a:p>
            <a:pPr defTabSz="914217"/>
            <a:endParaRPr lang="en-US" sz="3399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91743" y="1451018"/>
          <a:ext cx="8909018" cy="5948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0856">
                  <a:extLst>
                    <a:ext uri="{9D8B030D-6E8A-4147-A177-3AD203B41FA5}">
                      <a16:colId xmlns:a16="http://schemas.microsoft.com/office/drawing/2014/main" val="1156618134"/>
                    </a:ext>
                  </a:extLst>
                </a:gridCol>
                <a:gridCol w="7538162">
                  <a:extLst>
                    <a:ext uri="{9D8B030D-6E8A-4147-A177-3AD203B41FA5}">
                      <a16:colId xmlns:a16="http://schemas.microsoft.com/office/drawing/2014/main" val="3803752891"/>
                    </a:ext>
                  </a:extLst>
                </a:gridCol>
              </a:tblGrid>
              <a:tr h="12325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Filament/Fiber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3" marR="9523" marT="9523" marB="9523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Smallest individual element of continuous synthetic material used for rope making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3" marR="9523" marT="9523" marB="9523" anchor="ctr"/>
                </a:tc>
                <a:extLst>
                  <a:ext uri="{0D108BD9-81ED-4DB2-BD59-A6C34878D82A}">
                    <a16:rowId xmlns:a16="http://schemas.microsoft.com/office/drawing/2014/main" val="2300302720"/>
                  </a:ext>
                </a:extLst>
              </a:tr>
              <a:tr h="12325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Yarn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3" marR="9523" marT="9523" marB="9523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 number of fibers twisted together into a length as the first stage of rope making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3" marR="9523" marT="9523" marB="9523" anchor="ctr"/>
                </a:tc>
                <a:extLst>
                  <a:ext uri="{0D108BD9-81ED-4DB2-BD59-A6C34878D82A}">
                    <a16:rowId xmlns:a16="http://schemas.microsoft.com/office/drawing/2014/main" val="2691476113"/>
                  </a:ext>
                </a:extLst>
              </a:tr>
              <a:tr h="105021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Strand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3" marR="9523" marT="9523" marB="9523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 number of yarns twisted together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in the opposite twist to the yarn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3" marR="9523" marT="9523" marB="9523" anchor="ctr"/>
                </a:tc>
                <a:extLst>
                  <a:ext uri="{0D108BD9-81ED-4DB2-BD59-A6C34878D82A}">
                    <a16:rowId xmlns:a16="http://schemas.microsoft.com/office/drawing/2014/main" val="2954606115"/>
                  </a:ext>
                </a:extLst>
              </a:tr>
              <a:tr h="60025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Twine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3" marR="9523" marT="9523" marB="9523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Thin cord of two or more strands of yarn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3" marR="9523" marT="9523" marB="9523" anchor="ctr"/>
                </a:tc>
                <a:extLst>
                  <a:ext uri="{0D108BD9-81ED-4DB2-BD59-A6C34878D82A}">
                    <a16:rowId xmlns:a16="http://schemas.microsoft.com/office/drawing/2014/main" val="210551056"/>
                  </a:ext>
                </a:extLst>
              </a:tr>
              <a:tr h="12325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Cord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3" marR="9523" marT="9523" marB="9523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 number (usually three) strands twisted together with a circumference of 1"(25mm) or less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3" marR="9523" marT="9523" marB="9523" anchor="ctr"/>
                </a:tc>
                <a:extLst>
                  <a:ext uri="{0D108BD9-81ED-4DB2-BD59-A6C34878D82A}">
                    <a16:rowId xmlns:a16="http://schemas.microsoft.com/office/drawing/2014/main" val="1765386675"/>
                  </a:ext>
                </a:extLst>
              </a:tr>
              <a:tr h="60025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Rope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3" marR="9523" marT="9523" marB="9523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Cord of 1"(25mm) or more in circumference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3" marR="9523" marT="9523" marB="9523" anchor="ctr"/>
                </a:tc>
                <a:extLst>
                  <a:ext uri="{0D108BD9-81ED-4DB2-BD59-A6C34878D82A}">
                    <a16:rowId xmlns:a16="http://schemas.microsoft.com/office/drawing/2014/main" val="2075993705"/>
                  </a:ext>
                </a:extLst>
              </a:tr>
            </a:tbl>
          </a:graphicData>
        </a:graphic>
      </p:graphicFrame>
      <p:pic>
        <p:nvPicPr>
          <p:cNvPr id="11" name="Picture 2" descr="Making Rope - A Simple Method with Minimum Equip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938" y="3200576"/>
            <a:ext cx="6089098" cy="213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640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9748" y="586148"/>
            <a:ext cx="13318019" cy="86487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Rope Construction/</a:t>
            </a:r>
            <a:r>
              <a:rPr lang="en-IN" sz="2799" b="1" dirty="0">
                <a:solidFill>
                  <a:schemeClr val="tx1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Types of rope</a:t>
            </a:r>
            <a:endParaRPr lang="en-US" sz="2799" b="1" dirty="0">
              <a:solidFill>
                <a:schemeClr val="tx1"/>
              </a:solidFill>
              <a:latin typeface="Georgia" pitchFamily="18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691742" y="1163041"/>
            <a:ext cx="13246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618" y="-307652"/>
            <a:ext cx="184695" cy="61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2" tIns="45711" rIns="91422" bIns="45711" numCol="1" anchor="ctr" anchorCtr="0" compatLnSpc="1">
            <a:prstTxWarp prst="textNoShape">
              <a:avLst/>
            </a:prstTxWarp>
            <a:spAutoFit/>
          </a:bodyPr>
          <a:lstStyle/>
          <a:p>
            <a:pPr defTabSz="914217"/>
            <a:endParaRPr lang="en-US" sz="3399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1742" y="1623280"/>
            <a:ext cx="9142236" cy="2707912"/>
          </a:xfrm>
          <a:prstGeom prst="rect">
            <a:avLst/>
          </a:prstGeom>
          <a:noFill/>
        </p:spPr>
        <p:txBody>
          <a:bodyPr wrap="square" lIns="269948" rIns="269948" rtlCol="0" anchor="ctr">
            <a:spAutoFit/>
          </a:bodyPr>
          <a:lstStyle/>
          <a:p>
            <a:pPr marL="742801" indent="-742801" defTabSz="914217">
              <a:buFont typeface="+mj-lt"/>
              <a:buAutoNum type="arabicPeriod"/>
            </a:pPr>
            <a:r>
              <a:rPr lang="en-US" sz="3399" b="1" dirty="0">
                <a:solidFill>
                  <a:srgbClr val="17375E"/>
                </a:solidFill>
                <a:latin typeface="Georgia"/>
                <a:ea typeface="ＭＳ Ｐゴシック" pitchFamily="34" charset="-128"/>
              </a:rPr>
              <a:t> 3- Strand Rope.</a:t>
            </a:r>
          </a:p>
          <a:p>
            <a:pPr marL="742801" indent="-742801" defTabSz="914217">
              <a:buFont typeface="+mj-lt"/>
              <a:buAutoNum type="arabicPeriod"/>
            </a:pPr>
            <a:r>
              <a:rPr lang="en-US" sz="3399" b="1" dirty="0">
                <a:solidFill>
                  <a:srgbClr val="17375E"/>
                </a:solidFill>
                <a:latin typeface="Georgia"/>
                <a:ea typeface="ＭＳ Ｐゴシック" pitchFamily="34" charset="-128"/>
              </a:rPr>
              <a:t> 4- Strand Rope.</a:t>
            </a:r>
          </a:p>
          <a:p>
            <a:pPr marL="742801" indent="-742801" defTabSz="914217">
              <a:buFont typeface="+mj-lt"/>
              <a:buAutoNum type="arabicPeriod"/>
            </a:pPr>
            <a:r>
              <a:rPr lang="en-US" sz="3399" b="1" dirty="0">
                <a:solidFill>
                  <a:srgbClr val="17375E"/>
                </a:solidFill>
                <a:latin typeface="Georgia"/>
                <a:ea typeface="ＭＳ Ｐゴシック" pitchFamily="34" charset="-128"/>
              </a:rPr>
              <a:t> 8- Strand Rope.</a:t>
            </a:r>
          </a:p>
          <a:p>
            <a:pPr marL="742801" indent="-742801" defTabSz="914217">
              <a:buFont typeface="+mj-lt"/>
              <a:buAutoNum type="arabicPeriod"/>
            </a:pPr>
            <a:r>
              <a:rPr lang="en-US" sz="3399" b="1" dirty="0">
                <a:solidFill>
                  <a:srgbClr val="17375E"/>
                </a:solidFill>
                <a:latin typeface="Georgia"/>
                <a:ea typeface="ＭＳ Ｐゴシック" pitchFamily="34" charset="-128"/>
              </a:rPr>
              <a:t>12- Carrier Rope.</a:t>
            </a:r>
          </a:p>
          <a:p>
            <a:pPr marL="742801" indent="-742801" defTabSz="914217">
              <a:buFont typeface="+mj-lt"/>
              <a:buAutoNum type="arabicPeriod"/>
            </a:pPr>
            <a:r>
              <a:rPr lang="en-US" sz="3399" b="1" dirty="0">
                <a:solidFill>
                  <a:srgbClr val="17375E"/>
                </a:solidFill>
                <a:latin typeface="Georgia"/>
                <a:ea typeface="ＭＳ Ｐゴシック" pitchFamily="34" charset="-128"/>
              </a:rPr>
              <a:t> Braid On Braid Rope. </a:t>
            </a:r>
          </a:p>
        </p:txBody>
      </p:sp>
      <p:pic>
        <p:nvPicPr>
          <p:cNvPr id="1026" name="Picture 2" descr="Making Rope - A Simple Method with Minimum Equip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50" y="4876653"/>
            <a:ext cx="6089098" cy="213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pe Properties | Animated Knots by Gr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64" y="1594347"/>
            <a:ext cx="4037821" cy="269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8 Strand Superdan Polypropylene Mooring Line | Sunshine Cord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64" y="4919004"/>
            <a:ext cx="4037821" cy="251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2-Strand Rope — Knot &amp; Rope Suppl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55"/>
          <a:stretch/>
        </p:blipFill>
        <p:spPr bwMode="auto">
          <a:xfrm>
            <a:off x="11830165" y="1594348"/>
            <a:ext cx="2265527" cy="581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1226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20.06.14"/>
  <p:tag name="AS_TITLE" val="Aspose.Slides for .NET 2.0"/>
  <p:tag name="AS_VERSION" val="2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</p:tagLst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 Presentation">
  <a:themeElements>
    <a:clrScheme name="Blank Presentation 13">
      <a:dk1>
        <a:srgbClr val="000000"/>
      </a:dk1>
      <a:lt1>
        <a:srgbClr val="FFFFFF"/>
      </a:lt1>
      <a:dk2>
        <a:srgbClr val="13518F"/>
      </a:dk2>
      <a:lt2>
        <a:srgbClr val="808080"/>
      </a:lt2>
      <a:accent1>
        <a:srgbClr val="8CC63F"/>
      </a:accent1>
      <a:accent2>
        <a:srgbClr val="0091D5"/>
      </a:accent2>
      <a:accent3>
        <a:srgbClr val="FFFFFF"/>
      </a:accent3>
      <a:accent4>
        <a:srgbClr val="000000"/>
      </a:accent4>
      <a:accent5>
        <a:srgbClr val="C5DFAF"/>
      </a:accent5>
      <a:accent6>
        <a:srgbClr val="0083C1"/>
      </a:accent6>
      <a:hlink>
        <a:srgbClr val="81CBEE"/>
      </a:hlink>
      <a:folHlink>
        <a:srgbClr val="4F692D"/>
      </a:folHlink>
    </a:clrScheme>
    <a:fontScheme name="Custom 1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13518F"/>
        </a:dk2>
        <a:lt2>
          <a:srgbClr val="808080"/>
        </a:lt2>
        <a:accent1>
          <a:srgbClr val="8CC63F"/>
        </a:accent1>
        <a:accent2>
          <a:srgbClr val="0091D5"/>
        </a:accent2>
        <a:accent3>
          <a:srgbClr val="FFFFFF"/>
        </a:accent3>
        <a:accent4>
          <a:srgbClr val="000000"/>
        </a:accent4>
        <a:accent5>
          <a:srgbClr val="C5DFAF"/>
        </a:accent5>
        <a:accent6>
          <a:srgbClr val="0083C1"/>
        </a:accent6>
        <a:hlink>
          <a:srgbClr val="81CBEE"/>
        </a:hlink>
        <a:folHlink>
          <a:srgbClr val="4F692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Blank Presentation">
  <a:themeElements>
    <a:clrScheme name="Blank Presentation 13">
      <a:dk1>
        <a:srgbClr val="000000"/>
      </a:dk1>
      <a:lt1>
        <a:srgbClr val="FFFFFF"/>
      </a:lt1>
      <a:dk2>
        <a:srgbClr val="13518F"/>
      </a:dk2>
      <a:lt2>
        <a:srgbClr val="808080"/>
      </a:lt2>
      <a:accent1>
        <a:srgbClr val="8CC63F"/>
      </a:accent1>
      <a:accent2>
        <a:srgbClr val="0091D5"/>
      </a:accent2>
      <a:accent3>
        <a:srgbClr val="FFFFFF"/>
      </a:accent3>
      <a:accent4>
        <a:srgbClr val="000000"/>
      </a:accent4>
      <a:accent5>
        <a:srgbClr val="C5DFAF"/>
      </a:accent5>
      <a:accent6>
        <a:srgbClr val="0083C1"/>
      </a:accent6>
      <a:hlink>
        <a:srgbClr val="81CBEE"/>
      </a:hlink>
      <a:folHlink>
        <a:srgbClr val="4F692D"/>
      </a:folHlink>
    </a:clrScheme>
    <a:fontScheme name="Custom 1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13518F"/>
        </a:dk2>
        <a:lt2>
          <a:srgbClr val="808080"/>
        </a:lt2>
        <a:accent1>
          <a:srgbClr val="8CC63F"/>
        </a:accent1>
        <a:accent2>
          <a:srgbClr val="0091D5"/>
        </a:accent2>
        <a:accent3>
          <a:srgbClr val="FFFFFF"/>
        </a:accent3>
        <a:accent4>
          <a:srgbClr val="000000"/>
        </a:accent4>
        <a:accent5>
          <a:srgbClr val="C5DFAF"/>
        </a:accent5>
        <a:accent6>
          <a:srgbClr val="0083C1"/>
        </a:accent6>
        <a:hlink>
          <a:srgbClr val="81CBEE"/>
        </a:hlink>
        <a:folHlink>
          <a:srgbClr val="4F692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B065019F08C84D860A3B6EEA98A279" ma:contentTypeVersion="16" ma:contentTypeDescription="Create a new document." ma:contentTypeScope="" ma:versionID="bd7a965bd566a5416fc4b5a5a3ca7394">
  <xsd:schema xmlns:xsd="http://www.w3.org/2001/XMLSchema" xmlns:xs="http://www.w3.org/2001/XMLSchema" xmlns:p="http://schemas.microsoft.com/office/2006/metadata/properties" xmlns:ns3="2e31e219-4323-4025-b18c-e37567d5c9f6" xmlns:ns4="d497962d-3c8e-4fd8-ad82-041f1cca1170" targetNamespace="http://schemas.microsoft.com/office/2006/metadata/properties" ma:root="true" ma:fieldsID="5587a3823dda2dc2a5045b20897526cb" ns3:_="" ns4:_="">
    <xsd:import namespace="2e31e219-4323-4025-b18c-e37567d5c9f6"/>
    <xsd:import namespace="d497962d-3c8e-4fd8-ad82-041f1cca117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31e219-4323-4025-b18c-e37567d5c9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97962d-3c8e-4fd8-ad82-041f1cca117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e31e219-4323-4025-b18c-e37567d5c9f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EFA49C-50A7-4F71-B78D-4CDE69E05F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31e219-4323-4025-b18c-e37567d5c9f6"/>
    <ds:schemaRef ds:uri="d497962d-3c8e-4fd8-ad82-041f1cca11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303C491-0008-4D0C-B856-C20237F8EC4A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2e31e219-4323-4025-b18c-e37567d5c9f6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d497962d-3c8e-4fd8-ad82-041f1cca1170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F18EBA2-24E4-4EC5-9357-33D428EFF2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</TotalTime>
  <Words>2847</Words>
  <Application>Microsoft Office PowerPoint</Application>
  <PresentationFormat>Custom</PresentationFormat>
  <Paragraphs>674</Paragraphs>
  <Slides>58</Slides>
  <Notes>43</Notes>
  <HiddenSlides>2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58</vt:i4>
      </vt:variant>
    </vt:vector>
  </HeadingPairs>
  <TitlesOfParts>
    <vt:vector size="76" baseType="lpstr">
      <vt:lpstr>Arial Narrow</vt:lpstr>
      <vt:lpstr>Calibri Light</vt:lpstr>
      <vt:lpstr>KPLGSQ+Symbol</vt:lpstr>
      <vt:lpstr>Times New Roman</vt:lpstr>
      <vt:lpstr>Helvetica 45 Light</vt:lpstr>
      <vt:lpstr>COHBVQ+Wingdings</vt:lpstr>
      <vt:lpstr>Arial</vt:lpstr>
      <vt:lpstr>Verdana</vt:lpstr>
      <vt:lpstr>Symbol</vt:lpstr>
      <vt:lpstr>Georgia</vt:lpstr>
      <vt:lpstr>Wingdings</vt:lpstr>
      <vt:lpstr>Vrinda</vt:lpstr>
      <vt:lpstr>ＭＳ Ｐゴシック</vt:lpstr>
      <vt:lpstr>Calibri</vt:lpstr>
      <vt:lpstr>Theme Office</vt:lpstr>
      <vt:lpstr>1_Blank Presentation</vt:lpstr>
      <vt:lpstr>Office Theme</vt:lpstr>
      <vt:lpstr>4_Blank Presentation</vt:lpstr>
      <vt:lpstr>PowerPoint Presentation</vt:lpstr>
      <vt:lpstr>PowerPoint Presentation</vt:lpstr>
      <vt:lpstr>Introduction to Polymers </vt:lpstr>
      <vt:lpstr>Types of Polymers used for rope making</vt:lpstr>
      <vt:lpstr>Properties of different types of materials</vt:lpstr>
      <vt:lpstr>Rope Making process</vt:lpstr>
      <vt:lpstr>GTFL - Rope Making machines and facilities</vt:lpstr>
      <vt:lpstr>Rope Terminology</vt:lpstr>
      <vt:lpstr>Rope Construction/Types of rope</vt:lpstr>
      <vt:lpstr>3 strand rope</vt:lpstr>
      <vt:lpstr>8 strand rope</vt:lpstr>
      <vt:lpstr>12 strand rope</vt:lpstr>
      <vt:lpstr>Braid on Braid rope</vt:lpstr>
      <vt:lpstr>Braided ropes with jacket</vt:lpstr>
      <vt:lpstr>Types of rope</vt:lpstr>
      <vt:lpstr>Properties of rope</vt:lpstr>
      <vt:lpstr>Properties of rope</vt:lpstr>
      <vt:lpstr>Rope applications</vt:lpstr>
      <vt:lpstr>PowerPoint Presentation</vt:lpstr>
      <vt:lpstr>Mooring Operation</vt:lpstr>
      <vt:lpstr>Mooring Ropes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Strengths Comparison:</vt:lpstr>
      <vt:lpstr>Tension Fatigue Testing (TCLL Value) </vt:lpstr>
      <vt:lpstr>PowerPoint Presentation</vt:lpstr>
      <vt:lpstr>X2 Ultima (Floating Mixed Ropes)</vt:lpstr>
      <vt:lpstr>PowerPoint Presentation</vt:lpstr>
      <vt:lpstr>PowerPoint Presentation</vt:lpstr>
      <vt:lpstr>PowerPoint Presentation</vt:lpstr>
      <vt:lpstr>PowerPoint Presentation</vt:lpstr>
      <vt:lpstr>UHMWPE Ropes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Towing Operation</vt:lpstr>
      <vt:lpstr>PowerPoint Presentation</vt:lpstr>
      <vt:lpstr>PowerPoint Presentation</vt:lpstr>
      <vt:lpstr>X2 Ultra Ropes (Sinking Mixed Rope for Towing Application)</vt:lpstr>
      <vt:lpstr>PowerPoint Presentation</vt:lpstr>
      <vt:lpstr>PowerPoint Presentation</vt:lpstr>
      <vt:lpstr>HMPE Soft Shackle (Alternative to the metallic shackles) </vt:lpstr>
      <vt:lpstr>PowerPoint Presentation</vt:lpstr>
      <vt:lpstr>PowerPoint Presentation</vt:lpstr>
      <vt:lpstr>PowerPoint Presentation</vt:lpstr>
      <vt:lpstr>To enhance Operational life in Shipping Ropes</vt:lpstr>
      <vt:lpstr>Bending Fatigue in rope</vt:lpstr>
      <vt:lpstr>X15 Ropes</vt:lpstr>
      <vt:lpstr>Renew Ropes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subject/>
  <dc:creator>Administrator</dc:creator>
  <cp:keywords/>
  <dc:description/>
  <cp:lastModifiedBy>Kishor Darda</cp:lastModifiedBy>
  <cp:revision>31</cp:revision>
  <cp:lastPrinted>2023-08-26T12:39:08Z</cp:lastPrinted>
  <dcterms:created xsi:type="dcterms:W3CDTF">1601-01-01T00:00:00Z</dcterms:created>
  <dcterms:modified xsi:type="dcterms:W3CDTF">2023-10-26T11:24:10Z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0x010100F1B065019F08C84D860A3B6EEA98A279</vt:lpwstr>
  </property>
</Properties>
</file>